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7" r:id="rId6"/>
    <p:sldId id="275" r:id="rId7"/>
    <p:sldId id="257" r:id="rId8"/>
    <p:sldId id="262" r:id="rId9"/>
    <p:sldId id="263" r:id="rId10"/>
    <p:sldId id="265" r:id="rId11"/>
    <p:sldId id="264" r:id="rId12"/>
    <p:sldId id="266" r:id="rId13"/>
    <p:sldId id="267" r:id="rId14"/>
    <p:sldId id="268" r:id="rId15"/>
    <p:sldId id="269" r:id="rId16"/>
    <p:sldId id="270" r:id="rId17"/>
    <p:sldId id="271" r:id="rId18"/>
    <p:sldId id="258" r:id="rId19"/>
    <p:sldId id="259" r:id="rId20"/>
    <p:sldId id="260" r:id="rId21"/>
    <p:sldId id="261" r:id="rId22"/>
    <p:sldId id="272" r:id="rId23"/>
    <p:sldId id="273" r:id="rId24"/>
    <p:sldId id="274"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2441C-8243-204A-0CC2-105595CBE989}" v="262" dt="2025-06-17T14:13:40.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8" d="100"/>
          <a:sy n="88" d="100"/>
        </p:scale>
        <p:origin x="69" y="3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FD63-D93C-4E21-B0EE-FA2AC4FB0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38782B-FD9B-4ACE-B6EC-6F3F8CE25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6B10B7-C1DF-405C-BCA4-84D946117B9A}"/>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5" name="Footer Placeholder 4">
            <a:extLst>
              <a:ext uri="{FF2B5EF4-FFF2-40B4-BE49-F238E27FC236}">
                <a16:creationId xmlns:a16="http://schemas.microsoft.com/office/drawing/2014/main" id="{444662B3-18B2-412B-961C-EB3D6AA7AC3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3875B05-60EF-4F4D-B023-2E3F0E774F91}"/>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189172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487-1CB2-47E8-9194-08397DC610E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384AC2-C9DE-436A-8DF8-912672E9D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FADBC6-BF47-4875-B481-FA77E55EBFEC}"/>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5" name="Footer Placeholder 4">
            <a:extLst>
              <a:ext uri="{FF2B5EF4-FFF2-40B4-BE49-F238E27FC236}">
                <a16:creationId xmlns:a16="http://schemas.microsoft.com/office/drawing/2014/main" id="{D21679C2-A8F8-428B-AAD9-0D37E239CB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836243-CAA0-4142-B5F0-B262B83E90C1}"/>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230404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ED6DEF-7701-455C-8823-286189EC29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8F9BEB-3BF6-4BEC-B93F-778B8FDC57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9FC1FB-8854-4AD7-AA65-280CC939D827}"/>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5" name="Footer Placeholder 4">
            <a:extLst>
              <a:ext uri="{FF2B5EF4-FFF2-40B4-BE49-F238E27FC236}">
                <a16:creationId xmlns:a16="http://schemas.microsoft.com/office/drawing/2014/main" id="{0A30501F-C61B-43E4-8BF6-6884E1F41E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822026-2557-45D2-A6B4-210E9CF49B95}"/>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61993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E8AD-AB7B-403D-828B-CE8999D437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684C38-4D65-4E87-96B3-6199597E0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F1D87-F974-42E5-8E24-B1653D9FFD97}"/>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5" name="Footer Placeholder 4">
            <a:extLst>
              <a:ext uri="{FF2B5EF4-FFF2-40B4-BE49-F238E27FC236}">
                <a16:creationId xmlns:a16="http://schemas.microsoft.com/office/drawing/2014/main" id="{D939314E-2DFC-4B79-BA66-6A8D85FFE4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4547A9-1215-414D-9B34-A75F0BE7652A}"/>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308003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068C-4F83-4A03-9E7D-7D3FFB75D5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C9CA0B-E7B6-42B0-87FF-DC86A6CA86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85946-53B9-426B-A352-B25EF483624E}"/>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5" name="Footer Placeholder 4">
            <a:extLst>
              <a:ext uri="{FF2B5EF4-FFF2-40B4-BE49-F238E27FC236}">
                <a16:creationId xmlns:a16="http://schemas.microsoft.com/office/drawing/2014/main" id="{71D9F0C6-B69B-4CBF-860D-D089A90B9D9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D68241-5F56-4A4F-9F46-A3071B418BBF}"/>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189077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9275-38B1-493A-B6F0-5E79141789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A0C84-FB1F-4872-88BB-FEC805B7BD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749523-D209-4A8D-86DB-F22982023F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C55B77-A4E8-4D86-9BD4-87FB650CB6B0}"/>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6" name="Footer Placeholder 5">
            <a:extLst>
              <a:ext uri="{FF2B5EF4-FFF2-40B4-BE49-F238E27FC236}">
                <a16:creationId xmlns:a16="http://schemas.microsoft.com/office/drawing/2014/main" id="{81B8D263-99C3-4AA5-88C5-95228CC112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59770B-0EC0-460C-B996-5A721E5928DB}"/>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354469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58EE-4FB6-430A-91D7-89ECB9212B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1F3AA7-5C0A-419E-93B3-6517EEC591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C9A6AE-F028-477A-BCE8-742D65647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31837C-EB81-4CCE-8BD3-893613FF2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BAEAA-3175-41FD-9565-65CBA66828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0041F4-C863-4222-9AB4-96E0E8CE1B69}"/>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8" name="Footer Placeholder 7">
            <a:extLst>
              <a:ext uri="{FF2B5EF4-FFF2-40B4-BE49-F238E27FC236}">
                <a16:creationId xmlns:a16="http://schemas.microsoft.com/office/drawing/2014/main" id="{C5B73D21-1717-473F-BC1D-5A3CDEF343E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16CD0DF-E817-4D2F-9583-04999C060AAA}"/>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275732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04BC-4559-4639-A515-A732FD3D9C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42EF9E-77E3-4C48-9404-6B4A7A70BDD0}"/>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4" name="Footer Placeholder 3">
            <a:extLst>
              <a:ext uri="{FF2B5EF4-FFF2-40B4-BE49-F238E27FC236}">
                <a16:creationId xmlns:a16="http://schemas.microsoft.com/office/drawing/2014/main" id="{B37D9F9A-984E-4D8F-A063-4998D6B55F8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8E78D3B-9A9D-44E4-A252-F47E8654601E}"/>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85897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1001D2-7B22-4677-8DFD-5082433A8CB6}"/>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3" name="Footer Placeholder 2">
            <a:extLst>
              <a:ext uri="{FF2B5EF4-FFF2-40B4-BE49-F238E27FC236}">
                <a16:creationId xmlns:a16="http://schemas.microsoft.com/office/drawing/2014/main" id="{9F79D4C7-6A24-4984-96D8-DDB74099331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E504E70-0702-45DA-BD23-6441D261001A}"/>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388556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950C-8DA9-4D9E-81A2-E7B1385D9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B17307-27A2-492F-A784-36A215E30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C78FA9-8C97-49B6-B43A-BBAD9A890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60E10-1401-4E74-B3A0-54EF18FB3F38}"/>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6" name="Footer Placeholder 5">
            <a:extLst>
              <a:ext uri="{FF2B5EF4-FFF2-40B4-BE49-F238E27FC236}">
                <a16:creationId xmlns:a16="http://schemas.microsoft.com/office/drawing/2014/main" id="{DB7F8810-34D0-4271-BD42-ED4C87E105C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CF47351-AC16-4B7E-B5A7-8E64665E6F64}"/>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210284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58D9-3287-4BD4-B5C4-B2251D144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CF1232-C5AB-4BFA-A359-E91587CDB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32A5F2C-A83C-4AB0-AF9F-2FE813820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C0D4F-9934-42B3-834F-55FDF4E4A453}"/>
              </a:ext>
            </a:extLst>
          </p:cNvPr>
          <p:cNvSpPr>
            <a:spLocks noGrp="1"/>
          </p:cNvSpPr>
          <p:nvPr>
            <p:ph type="dt" sz="half" idx="10"/>
          </p:nvPr>
        </p:nvSpPr>
        <p:spPr/>
        <p:txBody>
          <a:bodyPr/>
          <a:lstStyle/>
          <a:p>
            <a:fld id="{FDA71C2D-F948-42F4-A7FA-2513C048C989}" type="datetimeFigureOut">
              <a:rPr lang="en-GB" smtClean="0"/>
              <a:t>18/06/2025</a:t>
            </a:fld>
            <a:endParaRPr lang="en-GB" dirty="0"/>
          </a:p>
        </p:txBody>
      </p:sp>
      <p:sp>
        <p:nvSpPr>
          <p:cNvPr id="6" name="Footer Placeholder 5">
            <a:extLst>
              <a:ext uri="{FF2B5EF4-FFF2-40B4-BE49-F238E27FC236}">
                <a16:creationId xmlns:a16="http://schemas.microsoft.com/office/drawing/2014/main" id="{E633C936-87A7-41C7-AFCB-11F56F9956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19409EF-02B3-4001-A3ED-64C76CC60EE5}"/>
              </a:ext>
            </a:extLst>
          </p:cNvPr>
          <p:cNvSpPr>
            <a:spLocks noGrp="1"/>
          </p:cNvSpPr>
          <p:nvPr>
            <p:ph type="sldNum" sz="quarter" idx="12"/>
          </p:nvPr>
        </p:nvSpPr>
        <p:spPr/>
        <p:txBody>
          <a:bodyPr/>
          <a:lstStyle/>
          <a:p>
            <a:fld id="{424C64E7-4513-4049-A051-FC3146845DD8}" type="slidenum">
              <a:rPr lang="en-GB" smtClean="0"/>
              <a:t>‹#›</a:t>
            </a:fld>
            <a:endParaRPr lang="en-GB" dirty="0"/>
          </a:p>
        </p:txBody>
      </p:sp>
    </p:spTree>
    <p:extLst>
      <p:ext uri="{BB962C8B-B14F-4D97-AF65-F5344CB8AC3E}">
        <p14:creationId xmlns:p14="http://schemas.microsoft.com/office/powerpoint/2010/main" val="168558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677AE5-B443-4C82-BB61-C2BC94590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A9DA34-EF47-455A-B9E1-59E1021E5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30217-CDE6-4817-A07A-F5A5E1126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71C2D-F948-42F4-A7FA-2513C048C989}" type="datetimeFigureOut">
              <a:rPr lang="en-GB" smtClean="0"/>
              <a:t>18/06/2025</a:t>
            </a:fld>
            <a:endParaRPr lang="en-GB" dirty="0"/>
          </a:p>
        </p:txBody>
      </p:sp>
      <p:sp>
        <p:nvSpPr>
          <p:cNvPr id="5" name="Footer Placeholder 4">
            <a:extLst>
              <a:ext uri="{FF2B5EF4-FFF2-40B4-BE49-F238E27FC236}">
                <a16:creationId xmlns:a16="http://schemas.microsoft.com/office/drawing/2014/main" id="{75AF057D-3FF3-45F5-A93E-0C22994E6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FB1C3A0-CC57-40D0-8492-B50E933C4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64E7-4513-4049-A051-FC3146845DD8}" type="slidenum">
              <a:rPr lang="en-GB" smtClean="0"/>
              <a:t>‹#›</a:t>
            </a:fld>
            <a:endParaRPr lang="en-GB" dirty="0"/>
          </a:p>
        </p:txBody>
      </p:sp>
    </p:spTree>
    <p:extLst>
      <p:ext uri="{BB962C8B-B14F-4D97-AF65-F5344CB8AC3E}">
        <p14:creationId xmlns:p14="http://schemas.microsoft.com/office/powerpoint/2010/main" val="150847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hyperlink" Target="https://literacytrust.org.uk/resources/black-lives-matter-book-lists-ages-0-1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oetryfoundation.org/poems/poem-of-the-day"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File:Red_Red.svg"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en.illogicopedia.org/wiki/Orange_(colour)"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Auto_Racing_Green.svg" TargetMode="Externa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jpeg"/><Relationship Id="rId5" Type="http://schemas.openxmlformats.org/officeDocument/2006/relationships/hyperlink" Target="https://www.google.com/search?q=mr+men&amp;source=lmns&amp;tbm=vid&amp;bih=766&amp;biw=913&amp;rlz=1C1GCEJ_enGB999GB999&amp;hl=en-GB&amp;sa=X&amp;ved=2ahUKEwjZ7Pr5y_7-AhWVkicCHSySBdIQ_AUoAnoECAEQAg&amp;safe=active&amp;ssui=on#fpstate=ive&amp;vld=cid:7c18daf1,vid:M2D1fDiSP_Y"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iddermusic.com/songs-about-healing/"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724200-984E-466E-9C27-48E94CD8E9C1}"/>
              </a:ext>
            </a:extLst>
          </p:cNvPr>
          <p:cNvSpPr>
            <a:spLocks noGrp="1"/>
          </p:cNvSpPr>
          <p:nvPr>
            <p:ph type="ctrTitle"/>
          </p:nvPr>
        </p:nvSpPr>
        <p:spPr>
          <a:xfrm>
            <a:off x="4682834" y="188812"/>
            <a:ext cx="7007418" cy="1454051"/>
          </a:xfrm>
        </p:spPr>
        <p:txBody>
          <a:bodyPr vert="horz" lIns="91440" tIns="45720" rIns="91440" bIns="45720" rtlCol="0" anchor="ctr">
            <a:normAutofit/>
          </a:bodyPr>
          <a:lstStyle/>
          <a:p>
            <a:pPr algn="l"/>
            <a:r>
              <a:rPr lang="en-US" sz="8000" dirty="0">
                <a:solidFill>
                  <a:srgbClr val="FF0000"/>
                </a:solidFill>
                <a:effectLst>
                  <a:glow rad="139700">
                    <a:schemeClr val="accent5">
                      <a:satMod val="175000"/>
                      <a:alpha val="40000"/>
                    </a:schemeClr>
                  </a:glow>
                </a:effectLst>
              </a:rPr>
              <a:t>Re</a:t>
            </a:r>
            <a:r>
              <a:rPr lang="en-US" sz="8000" dirty="0">
                <a:solidFill>
                  <a:srgbClr val="FFC000"/>
                </a:solidFill>
                <a:effectLst>
                  <a:glow rad="139700">
                    <a:schemeClr val="accent5">
                      <a:satMod val="175000"/>
                      <a:alpha val="40000"/>
                    </a:schemeClr>
                  </a:glow>
                </a:effectLst>
              </a:rPr>
              <a:t>ad </a:t>
            </a:r>
            <a:r>
              <a:rPr lang="en-US" sz="8000" dirty="0">
                <a:solidFill>
                  <a:srgbClr val="FFFF00"/>
                </a:solidFill>
                <a:effectLst>
                  <a:glow rad="139700">
                    <a:schemeClr val="accent5">
                      <a:satMod val="175000"/>
                      <a:alpha val="40000"/>
                    </a:schemeClr>
                  </a:glow>
                </a:effectLst>
              </a:rPr>
              <a:t>a R</a:t>
            </a:r>
            <a:r>
              <a:rPr lang="en-US" sz="8000" dirty="0">
                <a:solidFill>
                  <a:srgbClr val="00B050"/>
                </a:solidFill>
                <a:effectLst>
                  <a:glow rad="139700">
                    <a:schemeClr val="accent5">
                      <a:satMod val="175000"/>
                      <a:alpha val="40000"/>
                    </a:schemeClr>
                  </a:glow>
                </a:effectLst>
              </a:rPr>
              <a:t>ai</a:t>
            </a:r>
            <a:r>
              <a:rPr lang="en-US" sz="8000" dirty="0">
                <a:solidFill>
                  <a:srgbClr val="0070C0"/>
                </a:solidFill>
                <a:effectLst>
                  <a:glow rad="139700">
                    <a:schemeClr val="accent5">
                      <a:satMod val="175000"/>
                      <a:alpha val="40000"/>
                    </a:schemeClr>
                  </a:glow>
                </a:effectLst>
              </a:rPr>
              <a:t>nb</a:t>
            </a:r>
            <a:r>
              <a:rPr lang="en-US" sz="8000" dirty="0">
                <a:solidFill>
                  <a:srgbClr val="7030A0"/>
                </a:solidFill>
                <a:effectLst>
                  <a:glow rad="139700">
                    <a:schemeClr val="accent5">
                      <a:satMod val="175000"/>
                      <a:alpha val="40000"/>
                    </a:schemeClr>
                  </a:glow>
                </a:effectLst>
              </a:rPr>
              <a:t>o</a:t>
            </a:r>
            <a:r>
              <a:rPr lang="en-US" sz="8000" dirty="0">
                <a:solidFill>
                  <a:srgbClr val="CC0099"/>
                </a:solidFill>
                <a:effectLst>
                  <a:glow rad="139700">
                    <a:schemeClr val="accent5">
                      <a:satMod val="175000"/>
                      <a:alpha val="40000"/>
                    </a:schemeClr>
                  </a:glow>
                </a:effectLst>
              </a:rPr>
              <a:t>w</a:t>
            </a:r>
            <a:endParaRPr lang="en-US" sz="8000" dirty="0">
              <a:solidFill>
                <a:srgbClr val="000000"/>
              </a:solidFill>
              <a:effectLst>
                <a:glow rad="139700">
                  <a:schemeClr val="accent5">
                    <a:satMod val="175000"/>
                    <a:alpha val="40000"/>
                  </a:schemeClr>
                </a:glow>
              </a:effectLst>
            </a:endParaRPr>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7F1A866B-F11F-45E4-ABBC-6CCF78E5D5C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620" r="563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6" name="Subtitle 2">
            <a:extLst>
              <a:ext uri="{FF2B5EF4-FFF2-40B4-BE49-F238E27FC236}">
                <a16:creationId xmlns:a16="http://schemas.microsoft.com/office/drawing/2014/main" id="{CE44D47D-F2C2-40C6-9CE5-C44A77B26169}"/>
              </a:ext>
            </a:extLst>
          </p:cNvPr>
          <p:cNvSpPr txBox="1">
            <a:spLocks/>
          </p:cNvSpPr>
          <p:nvPr/>
        </p:nvSpPr>
        <p:spPr>
          <a:xfrm>
            <a:off x="5992837" y="1594057"/>
            <a:ext cx="6063175" cy="4905217"/>
          </a:xfrm>
          <a:prstGeom prst="rect">
            <a:avLst/>
          </a:prstGeom>
          <a:ln>
            <a:solidFill>
              <a:srgbClr val="FF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2000" b="1" dirty="0">
                <a:solidFill>
                  <a:srgbClr val="000000"/>
                </a:solidFill>
              </a:rPr>
              <a:t>Inspired by the rainbow motif as a symbol of hope, thanks, love, pride and solidarity, this summer we are inviting all new to NOA students to ‘Read a Rainbow’.</a:t>
            </a:r>
          </a:p>
          <a:p>
            <a:pPr indent="-228600" algn="l">
              <a:buFont typeface="Arial" panose="020B0604020202020204" pitchFamily="34" charset="0"/>
              <a:buChar char="•"/>
            </a:pPr>
            <a:r>
              <a:rPr lang="en-US" sz="2000" b="1" dirty="0">
                <a:solidFill>
                  <a:srgbClr val="000000"/>
                </a:solidFill>
              </a:rPr>
              <a:t>Each colour of the rainbow has its own reading challenge for you to complete.</a:t>
            </a:r>
          </a:p>
          <a:p>
            <a:pPr indent="-228600" algn="l">
              <a:buFont typeface="Arial" panose="020B0604020202020204" pitchFamily="34" charset="0"/>
              <a:buChar char="•"/>
            </a:pPr>
            <a:r>
              <a:rPr lang="en-US" sz="2000" b="1" dirty="0">
                <a:solidFill>
                  <a:srgbClr val="000000"/>
                </a:solidFill>
              </a:rPr>
              <a:t>As you read the rainbow, simply log your completed challenges on your own rainbow log or, if you want to create a lasting memory of your reading, create a digital or paper scrapbook of your reading rainbow.</a:t>
            </a:r>
          </a:p>
          <a:p>
            <a:pPr indent="-228600" algn="l">
              <a:buFont typeface="Arial" panose="020B0604020202020204" pitchFamily="34" charset="0"/>
              <a:buChar char="•"/>
            </a:pPr>
            <a:endParaRPr lang="en-US" sz="2000" b="1" dirty="0">
              <a:solidFill>
                <a:srgbClr val="000000"/>
              </a:solidFill>
            </a:endParaRPr>
          </a:p>
          <a:p>
            <a:pPr indent="-228600" algn="l">
              <a:buFont typeface="Arial" panose="020B0604020202020204" pitchFamily="34" charset="0"/>
              <a:buChar char="•"/>
            </a:pPr>
            <a:r>
              <a:rPr lang="en-US" sz="2000" b="1" dirty="0">
                <a:solidFill>
                  <a:srgbClr val="000000"/>
                </a:solidFill>
              </a:rPr>
              <a:t>In the first week back at school in September, hand your completed rainbow log or scrapbook into your tutor to give to Ms. Tribe (NOA’S Literacy Lead) in the English office. to receive a reward and entry into a grand prize draw.</a:t>
            </a:r>
          </a:p>
        </p:txBody>
      </p:sp>
    </p:spTree>
    <p:extLst>
      <p:ext uri="{BB962C8B-B14F-4D97-AF65-F5344CB8AC3E}">
        <p14:creationId xmlns:p14="http://schemas.microsoft.com/office/powerpoint/2010/main" val="48200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6D3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b="1" dirty="0">
                <a:solidFill>
                  <a:srgbClr val="00B0F0"/>
                </a:solidFill>
              </a:rPr>
              <a:t>Blue is for Art</a:t>
            </a:r>
          </a:p>
        </p:txBody>
      </p:sp>
      <p:pic>
        <p:nvPicPr>
          <p:cNvPr id="6" name="Picture Placeholder 5">
            <a:extLst>
              <a:ext uri="{FF2B5EF4-FFF2-40B4-BE49-F238E27FC236}">
                <a16:creationId xmlns:a16="http://schemas.microsoft.com/office/drawing/2014/main" id="{05F09715-4B72-42E1-8276-B52C578A811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3337"/>
          <a:stretch/>
        </p:blipFill>
        <p:spPr>
          <a:xfrm>
            <a:off x="327547" y="321733"/>
            <a:ext cx="7058306" cy="4107392"/>
          </a:xfrm>
          <a:prstGeom prst="rect">
            <a:avLst/>
          </a:prstGeom>
        </p:spPr>
      </p:pic>
      <p:sp>
        <p:nvSpPr>
          <p:cNvPr id="22"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7835705" y="787791"/>
            <a:ext cx="3618353" cy="4982296"/>
          </a:xfrm>
        </p:spPr>
        <p:txBody>
          <a:bodyPr vert="horz" lIns="91440" tIns="45720" rIns="91440" bIns="45720" rtlCol="0" anchor="ctr">
            <a:normAutofit lnSpcReduction="10000"/>
          </a:bodyPr>
          <a:lstStyle/>
          <a:p>
            <a:r>
              <a:rPr lang="en-US" sz="1400" b="1" dirty="0">
                <a:solidFill>
                  <a:srgbClr val="FFFFFF"/>
                </a:solidFill>
              </a:rPr>
              <a:t>Traditionally, the colour blue in the rainbow represents art.</a:t>
            </a:r>
          </a:p>
          <a:p>
            <a:pPr indent="-228600">
              <a:buFont typeface="Arial" panose="020B0604020202020204" pitchFamily="34" charset="0"/>
              <a:buChar char="•"/>
            </a:pPr>
            <a:endParaRPr lang="en-US" sz="1400" b="1" dirty="0">
              <a:solidFill>
                <a:srgbClr val="FFFFFF"/>
              </a:solidFill>
            </a:endParaRPr>
          </a:p>
          <a:p>
            <a:pPr indent="-228600">
              <a:buFont typeface="Arial" panose="020B0604020202020204" pitchFamily="34" charset="0"/>
              <a:buChar char="•"/>
            </a:pPr>
            <a:r>
              <a:rPr lang="en-US" sz="1400" b="1" dirty="0">
                <a:solidFill>
                  <a:srgbClr val="FFFFFF"/>
                </a:solidFill>
              </a:rPr>
              <a:t>Books have often inspired people working in lots of different art forms from paintings of characters and scenes from books, to film adaptations of comics and novels and favourite childhood stories, to song lyrics and musicals and operas and ballets to name just a few.</a:t>
            </a:r>
          </a:p>
          <a:p>
            <a:pPr indent="-228600">
              <a:buFont typeface="Arial" panose="020B0604020202020204" pitchFamily="34" charset="0"/>
              <a:buChar char="•"/>
            </a:pPr>
            <a:r>
              <a:rPr lang="en-US" sz="1400" b="1" dirty="0">
                <a:solidFill>
                  <a:srgbClr val="FFFFFF"/>
                </a:solidFill>
              </a:rPr>
              <a:t>The Blue Reading Challenge is to create your own piece of art inspired by something you read. </a:t>
            </a:r>
            <a:r>
              <a:rPr lang="en-US" sz="1400" dirty="0">
                <a:solidFill>
                  <a:srgbClr val="FFFFFF"/>
                </a:solidFill>
              </a:rPr>
              <a:t>You could illustrate a poem, paint a scene, compose a song, create a scratch animation- the choice is yours.</a:t>
            </a:r>
          </a:p>
          <a:p>
            <a:endParaRPr lang="en-US" sz="1400" b="1" dirty="0">
              <a:solidFill>
                <a:srgbClr val="FFFFFF"/>
              </a:solidFill>
            </a:endParaRPr>
          </a:p>
          <a:p>
            <a:pPr indent="-228600">
              <a:buFont typeface="Arial" panose="020B0604020202020204" pitchFamily="34" charset="0"/>
              <a:buChar char="•"/>
            </a:pPr>
            <a:r>
              <a:rPr lang="en-US" sz="1400" b="1" dirty="0">
                <a:solidFill>
                  <a:srgbClr val="FFFFFF"/>
                </a:solidFill>
              </a:rPr>
              <a:t>Alternatively, why not read the original of a piece of book inspired film art. </a:t>
            </a:r>
            <a:r>
              <a:rPr lang="en-US" sz="1400" dirty="0">
                <a:solidFill>
                  <a:srgbClr val="FFFFFF"/>
                </a:solidFill>
              </a:rPr>
              <a:t>For example: DC Marvel comics, The Secret Garden, Harry Potter Series </a:t>
            </a:r>
            <a:r>
              <a:rPr lang="en-US" sz="1400" b="1" dirty="0">
                <a:solidFill>
                  <a:srgbClr val="FFFFFF"/>
                </a:solidFill>
              </a:rPr>
              <a:t>or research paintings that have been inspired by books and poetry. </a:t>
            </a:r>
            <a:r>
              <a:rPr lang="en-US" sz="1400" dirty="0">
                <a:solidFill>
                  <a:srgbClr val="FFFFFF"/>
                </a:solidFill>
              </a:rPr>
              <a:t>The paintings opposite are by John Waterhouse depicting the character of Ophelia from Shakespeare’s tragedy ‘Hamlet’.</a:t>
            </a:r>
          </a:p>
          <a:p>
            <a:pPr indent="-228600">
              <a:buFont typeface="Arial" panose="020B0604020202020204" pitchFamily="34" charset="0"/>
              <a:buChar char="•"/>
            </a:pPr>
            <a:endParaRPr lang="en-US" sz="1400" b="1" dirty="0">
              <a:solidFill>
                <a:srgbClr val="FFFFFF"/>
              </a:solidFill>
            </a:endParaRPr>
          </a:p>
          <a:p>
            <a:pPr indent="-228600">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13055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4753395" y="0"/>
            <a:ext cx="6422849" cy="1676603"/>
          </a:xfrm>
        </p:spPr>
        <p:txBody>
          <a:bodyPr vert="horz" lIns="91440" tIns="45720" rIns="91440" bIns="45720" rtlCol="0" anchor="ctr">
            <a:normAutofit/>
          </a:bodyPr>
          <a:lstStyle/>
          <a:p>
            <a:r>
              <a:rPr lang="en-US" sz="4400" b="1" dirty="0">
                <a:solidFill>
                  <a:srgbClr val="7030A0"/>
                </a:solidFill>
              </a:rPr>
              <a:t>Indigo is for Harmony</a:t>
            </a:r>
          </a:p>
        </p:txBody>
      </p:sp>
      <p:sp>
        <p:nvSpPr>
          <p:cNvPr id="31" name="Rectangle 16">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22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a:extLst>
              <a:ext uri="{FF2B5EF4-FFF2-40B4-BE49-F238E27FC236}">
                <a16:creationId xmlns:a16="http://schemas.microsoft.com/office/drawing/2014/main" id="{19919728-7724-4A06-8741-59F125CE4DC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8" b="98"/>
          <a:stretch>
            <a:fillRect/>
          </a:stretch>
        </p:blipFill>
        <p:spPr>
          <a:xfrm>
            <a:off x="804672" y="843472"/>
            <a:ext cx="3026664" cy="2389897"/>
          </a:xfrm>
          <a:prstGeom prst="rect">
            <a:avLst/>
          </a:prstGeom>
        </p:spPr>
      </p:pic>
      <p:pic>
        <p:nvPicPr>
          <p:cNvPr id="9" name="Picture 8">
            <a:extLst>
              <a:ext uri="{FF2B5EF4-FFF2-40B4-BE49-F238E27FC236}">
                <a16:creationId xmlns:a16="http://schemas.microsoft.com/office/drawing/2014/main" id="{AB569445-92BF-4DC1-B375-768D4C7AA802}"/>
              </a:ext>
            </a:extLst>
          </p:cNvPr>
          <p:cNvPicPr>
            <a:picLocks noChangeAspect="1"/>
          </p:cNvPicPr>
          <p:nvPr/>
        </p:nvPicPr>
        <p:blipFill rotWithShape="1">
          <a:blip r:embed="rId3"/>
          <a:srcRect l="6862" t="16199" r="6052" b="4183"/>
          <a:stretch/>
        </p:blipFill>
        <p:spPr>
          <a:xfrm>
            <a:off x="804672" y="3902294"/>
            <a:ext cx="3026663" cy="1556500"/>
          </a:xfrm>
          <a:prstGeom prst="rect">
            <a:avLst/>
          </a:prstGeom>
          <a:effectLst/>
        </p:spPr>
      </p:pic>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5116880" y="2438400"/>
            <a:ext cx="6422848" cy="3785419"/>
          </a:xfrm>
        </p:spPr>
        <p:txBody>
          <a:bodyPr vert="horz" lIns="91440" tIns="45720" rIns="91440" bIns="45720" rtlCol="0">
            <a:normAutofit/>
          </a:bodyPr>
          <a:lstStyle/>
          <a:p>
            <a:pPr indent="-228600">
              <a:buFont typeface="Arial" panose="020B0604020202020204" pitchFamily="34" charset="0"/>
              <a:buChar char="•"/>
            </a:pPr>
            <a:endParaRPr lang="en-US" sz="1400" b="1" dirty="0"/>
          </a:p>
          <a:p>
            <a:pPr indent="-228600">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114D091E-819A-4525-A6F0-C97CC54F4EEF}"/>
              </a:ext>
            </a:extLst>
          </p:cNvPr>
          <p:cNvSpPr txBox="1"/>
          <p:nvPr/>
        </p:nvSpPr>
        <p:spPr>
          <a:xfrm>
            <a:off x="4925264" y="1354612"/>
            <a:ext cx="7046342" cy="5647700"/>
          </a:xfrm>
          <a:prstGeom prst="rect">
            <a:avLst/>
          </a:prstGeom>
          <a:noFill/>
          <a:ln>
            <a:solidFill>
              <a:srgbClr val="7030A0"/>
            </a:solidFill>
          </a:ln>
        </p:spPr>
        <p:txBody>
          <a:bodyPr wrap="square" rtlCol="0">
            <a:spAutoFit/>
          </a:bodyPr>
          <a:lstStyle/>
          <a:p>
            <a:pPr>
              <a:spcAft>
                <a:spcPts val="600"/>
              </a:spcAft>
            </a:pPr>
            <a:r>
              <a:rPr lang="en-US" b="1" dirty="0"/>
              <a:t>Traditionally, the colour indigo in the rainbow represents harmony.</a:t>
            </a:r>
          </a:p>
          <a:p>
            <a:pPr>
              <a:spcAft>
                <a:spcPts val="600"/>
              </a:spcAft>
            </a:pPr>
            <a:endParaRPr lang="en-US" b="1" dirty="0"/>
          </a:p>
          <a:p>
            <a:pPr>
              <a:spcAft>
                <a:spcPts val="600"/>
              </a:spcAft>
            </a:pPr>
            <a:r>
              <a:rPr lang="en-US" b="1" dirty="0"/>
              <a:t>In harmony with the Black Lives Matter movement, The National Literacy Trust has brought together a series of book lists for children and young people of all ages to share black stories and promote black voices.</a:t>
            </a:r>
          </a:p>
          <a:p>
            <a:pPr>
              <a:spcAft>
                <a:spcPts val="600"/>
              </a:spcAft>
            </a:pPr>
            <a:r>
              <a:rPr lang="en-US" dirty="0"/>
              <a:t>All books featured in the book lists are by black authors and/or illustrators and exemplify the principles of the Black Lives Matter movement.</a:t>
            </a:r>
          </a:p>
          <a:p>
            <a:pPr>
              <a:spcAft>
                <a:spcPts val="600"/>
              </a:spcAft>
            </a:pPr>
            <a:r>
              <a:rPr lang="en-US" dirty="0"/>
              <a:t>The age-appropriate book lists have been curated to help children, young people, families and teachers explore race, identity, family and community. </a:t>
            </a:r>
          </a:p>
          <a:p>
            <a:pPr>
              <a:spcAft>
                <a:spcPts val="600"/>
              </a:spcAft>
            </a:pPr>
            <a:endParaRPr lang="en-US" dirty="0"/>
          </a:p>
          <a:p>
            <a:pPr>
              <a:spcAft>
                <a:spcPts val="600"/>
              </a:spcAft>
            </a:pPr>
            <a:r>
              <a:rPr lang="en-US" b="1" dirty="0"/>
              <a:t>The Indigo Reading Challenge is to read a book from the list. </a:t>
            </a:r>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GB" dirty="0"/>
          </a:p>
        </p:txBody>
      </p:sp>
      <p:sp>
        <p:nvSpPr>
          <p:cNvPr id="8" name="TextBox 7">
            <a:extLst>
              <a:ext uri="{FF2B5EF4-FFF2-40B4-BE49-F238E27FC236}">
                <a16:creationId xmlns:a16="http://schemas.microsoft.com/office/drawing/2014/main" id="{CA4C372F-6952-4678-B25D-3B11CD6DCC0D}"/>
              </a:ext>
            </a:extLst>
          </p:cNvPr>
          <p:cNvSpPr txBox="1"/>
          <p:nvPr/>
        </p:nvSpPr>
        <p:spPr>
          <a:xfrm>
            <a:off x="5193484" y="5443659"/>
            <a:ext cx="5542670" cy="1200329"/>
          </a:xfrm>
          <a:prstGeom prst="rect">
            <a:avLst/>
          </a:prstGeom>
          <a:noFill/>
          <a:ln>
            <a:solidFill>
              <a:srgbClr val="7030A0"/>
            </a:solidFill>
          </a:ln>
        </p:spPr>
        <p:txBody>
          <a:bodyPr wrap="square" rtlCol="0">
            <a:spAutoFit/>
          </a:bodyPr>
          <a:lstStyle/>
          <a:p>
            <a:pPr>
              <a:spcAft>
                <a:spcPts val="600"/>
              </a:spcAft>
            </a:pPr>
            <a:r>
              <a:rPr lang="en-GB" sz="1800" b="1" i="0" u="none" strike="noStrike" baseline="0" dirty="0">
                <a:solidFill>
                  <a:srgbClr val="000000"/>
                </a:solidFill>
                <a:latin typeface="Calibri" panose="020F0502020204030204" pitchFamily="34" charset="0"/>
              </a:rPr>
              <a:t>There are 3 lists available-Ages 9-12; Ages 13-16; Ages 16 and above. </a:t>
            </a:r>
            <a:r>
              <a:rPr lang="en-GB" sz="1800" b="1" i="0" u="none" strike="noStrike" baseline="0" dirty="0">
                <a:solidFill>
                  <a:srgbClr val="000000"/>
                </a:solidFill>
                <a:latin typeface="Calibri" panose="020F0502020204030204" pitchFamily="34" charset="0"/>
                <a:hlinkClick r:id="rId4"/>
              </a:rPr>
              <a:t>https://literacytrust.org.uk/resources/black-lives-matter-book-lists-ages-0-16/</a:t>
            </a:r>
            <a:r>
              <a:rPr lang="en-GB" sz="1800" b="1" i="0" u="none" strike="noStrike" baseline="0" dirty="0">
                <a:solidFill>
                  <a:srgbClr val="000000"/>
                </a:solidFill>
                <a:latin typeface="Calibri" panose="020F0502020204030204" pitchFamily="34" charset="0"/>
              </a:rPr>
              <a:t> </a:t>
            </a:r>
            <a:endParaRPr lang="en-GB" b="1" dirty="0"/>
          </a:p>
        </p:txBody>
      </p:sp>
    </p:spTree>
    <p:extLst>
      <p:ext uri="{BB962C8B-B14F-4D97-AF65-F5344CB8AC3E}">
        <p14:creationId xmlns:p14="http://schemas.microsoft.com/office/powerpoint/2010/main" val="120140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5133103" y="-278895"/>
            <a:ext cx="6422849" cy="1676603"/>
          </a:xfrm>
        </p:spPr>
        <p:txBody>
          <a:bodyPr vert="horz" lIns="91440" tIns="45720" rIns="91440" bIns="45720" rtlCol="0" anchor="ctr">
            <a:normAutofit/>
          </a:bodyPr>
          <a:lstStyle/>
          <a:p>
            <a:r>
              <a:rPr lang="en-US" sz="4400" b="1" kern="1200" dirty="0">
                <a:solidFill>
                  <a:schemeClr val="bg1"/>
                </a:solidFill>
                <a:latin typeface="+mj-lt"/>
                <a:ea typeface="+mj-ea"/>
                <a:cs typeface="+mj-cs"/>
              </a:rPr>
              <a:t>Violet is for </a:t>
            </a:r>
            <a:r>
              <a:rPr lang="en-US" sz="4400" b="1" dirty="0">
                <a:solidFill>
                  <a:schemeClr val="bg1"/>
                </a:solidFill>
              </a:rPr>
              <a:t>Spirit</a:t>
            </a:r>
            <a:endParaRPr lang="en-US" sz="4400" b="1" kern="1200" dirty="0">
              <a:solidFill>
                <a:schemeClr val="bg1"/>
              </a:solidFill>
            </a:endParaRPr>
          </a:p>
        </p:txBody>
      </p:sp>
      <p:sp>
        <p:nvSpPr>
          <p:cNvPr id="25" name="Rectangle 17">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25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00E8D4A-9839-4A7F-8AD6-5DA219CB0410}"/>
              </a:ext>
            </a:extLst>
          </p:cNvPr>
          <p:cNvPicPr>
            <a:picLocks noChangeAspect="1"/>
          </p:cNvPicPr>
          <p:nvPr/>
        </p:nvPicPr>
        <p:blipFill rotWithShape="1">
          <a:blip r:embed="rId2"/>
          <a:srcRect l="2561" t="17855" r="39644" b="6620"/>
          <a:stretch/>
        </p:blipFill>
        <p:spPr>
          <a:xfrm>
            <a:off x="761364" y="2284776"/>
            <a:ext cx="3113280" cy="2288448"/>
          </a:xfrm>
          <a:prstGeom prst="rect">
            <a:avLst/>
          </a:prstGeom>
          <a:effectLst/>
        </p:spPr>
      </p:pic>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5214581" y="2438400"/>
            <a:ext cx="6422848" cy="3785419"/>
          </a:xfrm>
        </p:spPr>
        <p:txBody>
          <a:bodyPr vert="horz" lIns="91440" tIns="45720" rIns="91440" bIns="45720" rtlCol="0">
            <a:normAutofit/>
          </a:bodyPr>
          <a:lstStyle/>
          <a:p>
            <a:pPr indent="-228600">
              <a:buFont typeface="Arial" panose="020B0604020202020204" pitchFamily="34" charset="0"/>
              <a:buChar char="•"/>
            </a:pPr>
            <a:endParaRPr lang="en-US" sz="2000" b="1" dirty="0"/>
          </a:p>
          <a:p>
            <a:pPr indent="-228600">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114D091E-819A-4525-A6F0-C97CC54F4EEF}"/>
              </a:ext>
            </a:extLst>
          </p:cNvPr>
          <p:cNvSpPr txBox="1"/>
          <p:nvPr/>
        </p:nvSpPr>
        <p:spPr>
          <a:xfrm>
            <a:off x="4795478" y="1105001"/>
            <a:ext cx="7396521" cy="7355860"/>
          </a:xfrm>
          <a:prstGeom prst="rect">
            <a:avLst/>
          </a:prstGeom>
          <a:noFill/>
          <a:ln>
            <a:solidFill>
              <a:schemeClr val="bg1"/>
            </a:solidFill>
          </a:ln>
        </p:spPr>
        <p:txBody>
          <a:bodyPr wrap="square" rtlCol="0">
            <a:spAutoFit/>
          </a:bodyPr>
          <a:lstStyle/>
          <a:p>
            <a:pPr>
              <a:spcAft>
                <a:spcPts val="600"/>
              </a:spcAft>
            </a:pPr>
            <a:r>
              <a:rPr lang="en-US" b="1" dirty="0">
                <a:solidFill>
                  <a:schemeClr val="bg1"/>
                </a:solidFill>
              </a:rPr>
              <a:t>Traditionally, the colour violet in the rainbow represents spirit and well-being.</a:t>
            </a:r>
          </a:p>
          <a:p>
            <a:pPr>
              <a:spcAft>
                <a:spcPts val="600"/>
              </a:spcAft>
            </a:pPr>
            <a:endParaRPr lang="en-US" b="1" dirty="0">
              <a:solidFill>
                <a:schemeClr val="bg1"/>
              </a:solidFill>
            </a:endParaRPr>
          </a:p>
          <a:p>
            <a:r>
              <a:rPr lang="en-US" i="1" dirty="0">
                <a:solidFill>
                  <a:schemeClr val="bg1"/>
                </a:solidFill>
              </a:rPr>
              <a:t>https://reading-well.org.uk</a:t>
            </a:r>
            <a:endParaRPr lang="en-US" dirty="0">
              <a:solidFill>
                <a:schemeClr val="bg1"/>
              </a:solidFill>
            </a:endParaRPr>
          </a:p>
          <a:p>
            <a:r>
              <a:rPr lang="en-US" dirty="0">
                <a:solidFill>
                  <a:schemeClr val="bg1"/>
                </a:solidFill>
              </a:rPr>
              <a:t>Reading Well supports you to understand and manage your health and wellbeing using helpful reading. The books are all recommended by health experts, as well as people with lived experience of the conditions and topics covered and their relatives and carers. It has a dedicated ‘</a:t>
            </a:r>
            <a:r>
              <a:rPr lang="en-GB" dirty="0">
                <a:solidFill>
                  <a:schemeClr val="bg1"/>
                </a:solidFill>
              </a:rPr>
              <a:t>Young people's mental health’ section as well as links to local library resources.</a:t>
            </a:r>
          </a:p>
          <a:p>
            <a:endParaRPr lang="en-GB" dirty="0">
              <a:solidFill>
                <a:schemeClr val="bg1"/>
              </a:solidFill>
            </a:endParaRPr>
          </a:p>
          <a:p>
            <a:r>
              <a:rPr lang="en-US" dirty="0">
                <a:solidFill>
                  <a:schemeClr val="bg1"/>
                </a:solidFill>
                <a:effectLst/>
              </a:rPr>
              <a:t>‘</a:t>
            </a:r>
            <a:r>
              <a:rPr lang="en-US" i="1" dirty="0">
                <a:solidFill>
                  <a:schemeClr val="bg1"/>
                </a:solidFill>
                <a:effectLst/>
              </a:rPr>
              <a:t>It beats like a heart, soothes emotional wounds, and builds life-giving connections.’</a:t>
            </a:r>
            <a:r>
              <a:rPr lang="en-US" i="1" dirty="0">
                <a:solidFill>
                  <a:schemeClr val="bg1"/>
                </a:solidFill>
              </a:rPr>
              <a:t> </a:t>
            </a:r>
            <a:r>
              <a:rPr lang="en-US" dirty="0">
                <a:solidFill>
                  <a:schemeClr val="bg1"/>
                </a:solidFill>
                <a:effectLst/>
              </a:rPr>
              <a:t>Rafael Campo, physician, former Harvard University teacher and award-winning author, prescribes poetry for students, patients, and doctors.</a:t>
            </a:r>
            <a:endParaRPr lang="en-US" dirty="0">
              <a:solidFill>
                <a:schemeClr val="bg1"/>
              </a:solidFill>
            </a:endParaRPr>
          </a:p>
          <a:p>
            <a:pPr>
              <a:spcAft>
                <a:spcPts val="600"/>
              </a:spcAft>
            </a:pPr>
            <a:endParaRPr lang="en-US" dirty="0">
              <a:solidFill>
                <a:schemeClr val="bg1"/>
              </a:solidFill>
            </a:endParaRPr>
          </a:p>
          <a:p>
            <a:pPr>
              <a:spcAft>
                <a:spcPts val="600"/>
              </a:spcAft>
            </a:pPr>
            <a:r>
              <a:rPr lang="en-US" b="1" dirty="0">
                <a:solidFill>
                  <a:schemeClr val="bg1"/>
                </a:solidFill>
              </a:rPr>
              <a:t>The Violet Reading Challenge is to read a book as recommended by The Reading Well Website or read a poem a day for a week</a:t>
            </a:r>
            <a:r>
              <a:rPr lang="en-US" dirty="0">
                <a:solidFill>
                  <a:schemeClr val="bg1"/>
                </a:solidFill>
              </a:rPr>
              <a:t>. Find your own poetry collections or visit </a:t>
            </a:r>
            <a:r>
              <a:rPr lang="en-GB" i="1" dirty="0">
                <a:solidFill>
                  <a:schemeClr val="bg1"/>
                </a:solidFill>
                <a:hlinkClick r:id="rId3">
                  <a:extLst>
                    <a:ext uri="{A12FA001-AC4F-418D-AE19-62706E023703}">
                      <ahyp:hlinkClr xmlns:ahyp="http://schemas.microsoft.com/office/drawing/2018/hyperlinkcolor" val="tx"/>
                    </a:ext>
                  </a:extLst>
                </a:hlinkClick>
              </a:rPr>
              <a:t>https://www.poetryfoundation.org/poems/poem-of-the-day</a:t>
            </a:r>
            <a:r>
              <a:rPr lang="en-GB" i="1" dirty="0">
                <a:solidFill>
                  <a:schemeClr val="bg1"/>
                </a:solidFill>
              </a:rPr>
              <a:t> for your daily poem.</a:t>
            </a:r>
            <a:endParaRPr lang="en-US" dirty="0">
              <a:solidFill>
                <a:schemeClr val="bg1"/>
              </a:solidFill>
            </a:endParaRPr>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US" b="1" dirty="0"/>
          </a:p>
          <a:p>
            <a:pPr>
              <a:spcAft>
                <a:spcPts val="600"/>
              </a:spcAft>
            </a:pPr>
            <a:endParaRPr lang="en-GB" dirty="0"/>
          </a:p>
        </p:txBody>
      </p:sp>
    </p:spTree>
    <p:extLst>
      <p:ext uri="{BB962C8B-B14F-4D97-AF65-F5344CB8AC3E}">
        <p14:creationId xmlns:p14="http://schemas.microsoft.com/office/powerpoint/2010/main" val="251519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95D8-5BB7-44D9-9ED7-51391951187E}"/>
              </a:ext>
            </a:extLst>
          </p:cNvPr>
          <p:cNvSpPr>
            <a:spLocks noGrp="1"/>
          </p:cNvSpPr>
          <p:nvPr>
            <p:ph type="title"/>
          </p:nvPr>
        </p:nvSpPr>
        <p:spPr>
          <a:xfrm>
            <a:off x="648929" y="341641"/>
            <a:ext cx="3730752" cy="1693776"/>
          </a:xfrm>
        </p:spPr>
        <p:txBody>
          <a:bodyPr vert="horz" lIns="91440" tIns="45720" rIns="91440" bIns="45720" rtlCol="0" anchor="ctr">
            <a:normAutofit/>
          </a:bodyPr>
          <a:lstStyle/>
          <a:p>
            <a:r>
              <a:rPr lang="en-US" sz="2500" dirty="0">
                <a:solidFill>
                  <a:srgbClr val="FF0000"/>
                </a:solidFill>
              </a:rPr>
              <a:t>Co</a:t>
            </a:r>
            <a:r>
              <a:rPr lang="en-US" sz="2500" dirty="0">
                <a:solidFill>
                  <a:srgbClr val="FFC000"/>
                </a:solidFill>
              </a:rPr>
              <a:t>ng</a:t>
            </a:r>
            <a:r>
              <a:rPr lang="en-US" sz="2500" dirty="0">
                <a:solidFill>
                  <a:srgbClr val="FFFF00"/>
                </a:solidFill>
              </a:rPr>
              <a:t>ra</a:t>
            </a:r>
            <a:r>
              <a:rPr lang="en-US" sz="2500" dirty="0">
                <a:solidFill>
                  <a:srgbClr val="00B050"/>
                </a:solidFill>
              </a:rPr>
              <a:t>tu</a:t>
            </a:r>
            <a:r>
              <a:rPr lang="en-US" sz="2500" dirty="0">
                <a:solidFill>
                  <a:srgbClr val="0070C0"/>
                </a:solidFill>
              </a:rPr>
              <a:t>lat</a:t>
            </a:r>
            <a:r>
              <a:rPr lang="en-US" sz="2500" dirty="0">
                <a:solidFill>
                  <a:srgbClr val="7030A0"/>
                </a:solidFill>
              </a:rPr>
              <a:t>io</a:t>
            </a:r>
            <a:r>
              <a:rPr lang="en-US" sz="2500" dirty="0">
                <a:solidFill>
                  <a:srgbClr val="CC0099"/>
                </a:solidFill>
              </a:rPr>
              <a:t>ns! </a:t>
            </a:r>
            <a:r>
              <a:rPr lang="en-US" sz="2500" dirty="0"/>
              <a:t>You have completed your Read a Rainbow Summer Reading Challenge.</a:t>
            </a:r>
          </a:p>
        </p:txBody>
      </p:sp>
      <p:sp>
        <p:nvSpPr>
          <p:cNvPr id="4" name="Content Placeholder 3">
            <a:extLst>
              <a:ext uri="{FF2B5EF4-FFF2-40B4-BE49-F238E27FC236}">
                <a16:creationId xmlns:a16="http://schemas.microsoft.com/office/drawing/2014/main" id="{D19D71C8-B1E2-454B-9B9B-CE07F916E62C}"/>
              </a:ext>
            </a:extLst>
          </p:cNvPr>
          <p:cNvSpPr>
            <a:spLocks noGrp="1"/>
          </p:cNvSpPr>
          <p:nvPr>
            <p:ph sz="half" idx="2"/>
          </p:nvPr>
        </p:nvSpPr>
        <p:spPr>
          <a:xfrm>
            <a:off x="4864100" y="341641"/>
            <a:ext cx="6675627" cy="1690359"/>
          </a:xfrm>
        </p:spPr>
        <p:txBody>
          <a:bodyPr vert="horz" lIns="91440" tIns="45720" rIns="91440" bIns="45720" rtlCol="0" anchor="ctr">
            <a:normAutofit/>
          </a:bodyPr>
          <a:lstStyle/>
          <a:p>
            <a:pPr marL="0"/>
            <a:endParaRPr lang="en-US" sz="2000" dirty="0"/>
          </a:p>
          <a:p>
            <a:pPr marL="0"/>
            <a:r>
              <a:rPr lang="en-US" sz="2000" dirty="0"/>
              <a:t>Remember to complete your Read a Rainbow Reading Log and hand it or your Read a Rainbow Scrapbook into your tutor or Ms. Tribe (Literacy Lead) in the English office to receive your rewards and entry to the prize draw.</a:t>
            </a:r>
          </a:p>
        </p:txBody>
      </p:sp>
      <p:sp>
        <p:nvSpPr>
          <p:cNvPr id="26"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E9292880-302B-4D3B-A00A-DBFC5CA0F7D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024"/>
          <a:stretch/>
        </p:blipFill>
        <p:spPr>
          <a:xfrm>
            <a:off x="2184401" y="2742910"/>
            <a:ext cx="7823199" cy="3343043"/>
          </a:xfrm>
          <a:prstGeom prst="rect">
            <a:avLst/>
          </a:prstGeom>
        </p:spPr>
      </p:pic>
    </p:spTree>
    <p:extLst>
      <p:ext uri="{BB962C8B-B14F-4D97-AF65-F5344CB8AC3E}">
        <p14:creationId xmlns:p14="http://schemas.microsoft.com/office/powerpoint/2010/main" val="324661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4200-984E-466E-9C27-48E94CD8E9C1}"/>
              </a:ext>
            </a:extLst>
          </p:cNvPr>
          <p:cNvSpPr>
            <a:spLocks noGrp="1"/>
          </p:cNvSpPr>
          <p:nvPr>
            <p:ph type="ctrTitle"/>
          </p:nvPr>
        </p:nvSpPr>
        <p:spPr>
          <a:xfrm>
            <a:off x="3291840" y="188812"/>
            <a:ext cx="8398412" cy="1454051"/>
          </a:xfrm>
        </p:spPr>
        <p:txBody>
          <a:bodyPr vert="horz" lIns="91440" tIns="45720" rIns="91440" bIns="45720" rtlCol="0" anchor="ctr">
            <a:normAutofit fontScale="90000"/>
          </a:bodyPr>
          <a:lstStyle/>
          <a:p>
            <a:pPr algn="l"/>
            <a:r>
              <a:rPr lang="en-US" sz="8000" dirty="0">
                <a:solidFill>
                  <a:srgbClr val="FF0000"/>
                </a:solidFill>
                <a:effectLst>
                  <a:glow rad="139700">
                    <a:schemeClr val="accent5">
                      <a:satMod val="175000"/>
                      <a:alpha val="40000"/>
                    </a:schemeClr>
                  </a:glow>
                </a:effectLst>
              </a:rPr>
              <a:t>Re</a:t>
            </a:r>
            <a:r>
              <a:rPr lang="en-US" sz="8000" dirty="0">
                <a:solidFill>
                  <a:srgbClr val="FFC000"/>
                </a:solidFill>
                <a:effectLst>
                  <a:glow rad="139700">
                    <a:schemeClr val="accent5">
                      <a:satMod val="175000"/>
                      <a:alpha val="40000"/>
                    </a:schemeClr>
                  </a:glow>
                </a:effectLst>
              </a:rPr>
              <a:t>ad </a:t>
            </a:r>
            <a:r>
              <a:rPr lang="en-US" sz="8000" dirty="0">
                <a:solidFill>
                  <a:srgbClr val="FFFF00"/>
                </a:solidFill>
                <a:effectLst>
                  <a:glow rad="139700">
                    <a:schemeClr val="accent5">
                      <a:satMod val="175000"/>
                      <a:alpha val="40000"/>
                    </a:schemeClr>
                  </a:glow>
                </a:effectLst>
              </a:rPr>
              <a:t>a R</a:t>
            </a:r>
            <a:r>
              <a:rPr lang="en-US" sz="8000" dirty="0">
                <a:solidFill>
                  <a:srgbClr val="00B050"/>
                </a:solidFill>
                <a:effectLst>
                  <a:glow rad="139700">
                    <a:schemeClr val="accent5">
                      <a:satMod val="175000"/>
                      <a:alpha val="40000"/>
                    </a:schemeClr>
                  </a:glow>
                </a:effectLst>
              </a:rPr>
              <a:t>ai</a:t>
            </a:r>
            <a:r>
              <a:rPr lang="en-US" sz="8000" dirty="0">
                <a:solidFill>
                  <a:srgbClr val="0070C0"/>
                </a:solidFill>
                <a:effectLst>
                  <a:glow rad="139700">
                    <a:schemeClr val="accent5">
                      <a:satMod val="175000"/>
                      <a:alpha val="40000"/>
                    </a:schemeClr>
                  </a:glow>
                </a:effectLst>
              </a:rPr>
              <a:t>nb</a:t>
            </a:r>
            <a:r>
              <a:rPr lang="en-US" sz="8000" dirty="0">
                <a:solidFill>
                  <a:srgbClr val="7030A0"/>
                </a:solidFill>
                <a:effectLst>
                  <a:glow rad="139700">
                    <a:schemeClr val="accent5">
                      <a:satMod val="175000"/>
                      <a:alpha val="40000"/>
                    </a:schemeClr>
                  </a:glow>
                </a:effectLst>
              </a:rPr>
              <a:t>o</a:t>
            </a:r>
            <a:r>
              <a:rPr lang="en-US" sz="8000" dirty="0">
                <a:solidFill>
                  <a:srgbClr val="CC0099"/>
                </a:solidFill>
                <a:effectLst>
                  <a:glow rad="139700">
                    <a:schemeClr val="accent5">
                      <a:satMod val="175000"/>
                      <a:alpha val="40000"/>
                    </a:schemeClr>
                  </a:glow>
                </a:effectLst>
              </a:rPr>
              <a:t>w 2020 Winner</a:t>
            </a:r>
            <a:endParaRPr lang="en-US" sz="8000" dirty="0">
              <a:solidFill>
                <a:srgbClr val="000000"/>
              </a:solidFill>
              <a:effectLst>
                <a:glow rad="139700">
                  <a:schemeClr val="accent5">
                    <a:satMod val="175000"/>
                    <a:alpha val="40000"/>
                  </a:schemeClr>
                </a:glow>
              </a:effectLst>
            </a:endParaRPr>
          </a:p>
        </p:txBody>
      </p:sp>
      <p:pic>
        <p:nvPicPr>
          <p:cNvPr id="9" name="Picture 8">
            <a:extLst>
              <a:ext uri="{FF2B5EF4-FFF2-40B4-BE49-F238E27FC236}">
                <a16:creationId xmlns:a16="http://schemas.microsoft.com/office/drawing/2014/main" id="{7F1A866B-F11F-45E4-ABBC-6CCF78E5D5C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620" r="5638" b="-1"/>
          <a:stretch/>
        </p:blipFill>
        <p:spPr>
          <a:xfrm>
            <a:off x="1" y="2312939"/>
            <a:ext cx="3485322" cy="3647929"/>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5" name="Subtitle 14">
            <a:extLst>
              <a:ext uri="{FF2B5EF4-FFF2-40B4-BE49-F238E27FC236}">
                <a16:creationId xmlns:a16="http://schemas.microsoft.com/office/drawing/2014/main" id="{1F607C29-067F-4068-87CA-770A72659CEC}"/>
              </a:ext>
            </a:extLst>
          </p:cNvPr>
          <p:cNvSpPr>
            <a:spLocks noGrp="1"/>
          </p:cNvSpPr>
          <p:nvPr>
            <p:ph type="subTitle" idx="1"/>
          </p:nvPr>
        </p:nvSpPr>
        <p:spPr/>
        <p:txBody>
          <a:bodyPr/>
          <a:lstStyle/>
          <a:p>
            <a:endParaRPr lang="en-GB" dirty="0"/>
          </a:p>
        </p:txBody>
      </p:sp>
      <p:sp>
        <p:nvSpPr>
          <p:cNvPr id="36" name="Subtitle 2">
            <a:extLst>
              <a:ext uri="{FF2B5EF4-FFF2-40B4-BE49-F238E27FC236}">
                <a16:creationId xmlns:a16="http://schemas.microsoft.com/office/drawing/2014/main" id="{CE44D47D-F2C2-40C6-9CE5-C44A77B26169}"/>
              </a:ext>
            </a:extLst>
          </p:cNvPr>
          <p:cNvSpPr txBox="1">
            <a:spLocks/>
          </p:cNvSpPr>
          <p:nvPr/>
        </p:nvSpPr>
        <p:spPr>
          <a:xfrm>
            <a:off x="3776871" y="1594057"/>
            <a:ext cx="8279142" cy="4905217"/>
          </a:xfrm>
          <a:prstGeom prst="rect">
            <a:avLst/>
          </a:prstGeom>
          <a:ln>
            <a:solidFill>
              <a:srgbClr val="FF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u="sng" dirty="0">
              <a:solidFill>
                <a:srgbClr val="000000"/>
              </a:solidFill>
              <a:effectLst>
                <a:outerShdw blurRad="38100" dist="38100" dir="2700000" algn="tl">
                  <a:srgbClr val="000000">
                    <a:alpha val="43137"/>
                  </a:srgbClr>
                </a:outerShdw>
              </a:effectLst>
              <a:highlight>
                <a:srgbClr val="FFFF00"/>
              </a:highlight>
            </a:endParaRPr>
          </a:p>
          <a:p>
            <a:pPr algn="l"/>
            <a:r>
              <a:rPr lang="en-US" sz="2000" b="1" u="sng" dirty="0">
                <a:solidFill>
                  <a:srgbClr val="000000"/>
                </a:solidFill>
                <a:effectLst>
                  <a:outerShdw blurRad="38100" dist="38100" dir="2700000" algn="tl">
                    <a:srgbClr val="000000">
                      <a:alpha val="43137"/>
                    </a:srgbClr>
                  </a:outerShdw>
                </a:effectLst>
                <a:highlight>
                  <a:srgbClr val="FFFF00"/>
                </a:highlight>
              </a:rPr>
              <a:t>Here is Amelia’s winning Challenge….</a:t>
            </a:r>
            <a:endParaRPr lang="en-US" sz="2000" b="1" dirty="0">
              <a:solidFill>
                <a:srgbClr val="000000"/>
              </a:solidFill>
              <a:highlight>
                <a:srgbClr val="FFFF00"/>
              </a:highlight>
            </a:endParaRPr>
          </a:p>
        </p:txBody>
      </p:sp>
    </p:spTree>
    <p:extLst>
      <p:ext uri="{BB962C8B-B14F-4D97-AF65-F5344CB8AC3E}">
        <p14:creationId xmlns:p14="http://schemas.microsoft.com/office/powerpoint/2010/main" val="103947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AE022-024B-41DA-8398-F00CC4FCE1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BC3985A-ACA0-4CDF-BD4B-7A348314DE5F}"/>
              </a:ext>
            </a:extLst>
          </p:cNvPr>
          <p:cNvSpPr txBox="1"/>
          <p:nvPr/>
        </p:nvSpPr>
        <p:spPr>
          <a:xfrm>
            <a:off x="476250" y="438150"/>
            <a:ext cx="11239500" cy="830997"/>
          </a:xfrm>
          <a:prstGeom prst="rect">
            <a:avLst/>
          </a:prstGeom>
          <a:solidFill>
            <a:schemeClr val="bg1"/>
          </a:solidFill>
        </p:spPr>
        <p:txBody>
          <a:bodyPr wrap="square" rtlCol="0">
            <a:spAutoFit/>
          </a:bodyPr>
          <a:lstStyle/>
          <a:p>
            <a:r>
              <a:rPr lang="en-GB" sz="4800" b="1" dirty="0">
                <a:solidFill>
                  <a:srgbClr val="C00000"/>
                </a:solidFill>
              </a:rPr>
              <a:t>Red is for Life </a:t>
            </a:r>
          </a:p>
        </p:txBody>
      </p:sp>
      <p:sp>
        <p:nvSpPr>
          <p:cNvPr id="6" name="TextBox 5">
            <a:extLst>
              <a:ext uri="{FF2B5EF4-FFF2-40B4-BE49-F238E27FC236}">
                <a16:creationId xmlns:a16="http://schemas.microsoft.com/office/drawing/2014/main" id="{02AB7ABE-9576-4276-947E-E8F2D9D3A1D2}"/>
              </a:ext>
            </a:extLst>
          </p:cNvPr>
          <p:cNvSpPr txBox="1"/>
          <p:nvPr/>
        </p:nvSpPr>
        <p:spPr>
          <a:xfrm>
            <a:off x="476250" y="1628775"/>
            <a:ext cx="3800475" cy="5109091"/>
          </a:xfrm>
          <a:prstGeom prst="rect">
            <a:avLst/>
          </a:prstGeom>
          <a:solidFill>
            <a:srgbClr val="C00000"/>
          </a:solidFill>
        </p:spPr>
        <p:txBody>
          <a:bodyPr wrap="square" rtlCol="0">
            <a:spAutoFit/>
          </a:bodyPr>
          <a:lstStyle/>
          <a:p>
            <a:r>
              <a:rPr lang="en-GB" sz="2800" b="1" dirty="0">
                <a:solidFill>
                  <a:schemeClr val="bg1"/>
                </a:solidFill>
              </a:rPr>
              <a:t>The Gruffalo:</a:t>
            </a:r>
          </a:p>
          <a:p>
            <a:r>
              <a:rPr lang="en-GB" sz="2800" i="1" dirty="0">
                <a:solidFill>
                  <a:schemeClr val="bg1"/>
                </a:solidFill>
              </a:rPr>
              <a:t>Julia Donaldson</a:t>
            </a:r>
          </a:p>
          <a:p>
            <a:endParaRPr lang="en-GB" dirty="0">
              <a:solidFill>
                <a:schemeClr val="bg1"/>
              </a:solidFill>
            </a:endParaRPr>
          </a:p>
          <a:p>
            <a:pPr algn="ctr"/>
            <a:r>
              <a:rPr lang="en-GB" dirty="0">
                <a:solidFill>
                  <a:schemeClr val="bg1"/>
                </a:solidFill>
              </a:rPr>
              <a:t>This book was the first ever book that I remember, that I ever read, I still remember when we read it in school and when I came back I asked my parents if they can buy me it because I loved it so much.</a:t>
            </a:r>
          </a:p>
          <a:p>
            <a:pPr algn="ctr"/>
            <a:endParaRPr lang="en-GB" dirty="0">
              <a:solidFill>
                <a:schemeClr val="bg1"/>
              </a:solidFill>
            </a:endParaRPr>
          </a:p>
          <a:p>
            <a:pPr algn="ctr"/>
            <a:r>
              <a:rPr lang="en-GB" dirty="0">
                <a:solidFill>
                  <a:schemeClr val="bg1"/>
                </a:solidFill>
              </a:rPr>
              <a:t>This book was with me from the very beginning and in school we read it until year 2 and then we started reading a different book.</a:t>
            </a:r>
          </a:p>
          <a:p>
            <a:pPr algn="ctr"/>
            <a:endParaRPr lang="en-GB" dirty="0">
              <a:solidFill>
                <a:schemeClr val="bg1"/>
              </a:solidFill>
            </a:endParaRPr>
          </a:p>
          <a:p>
            <a:pPr algn="ctr"/>
            <a:r>
              <a:rPr lang="en-GB" dirty="0">
                <a:solidFill>
                  <a:schemeClr val="bg1"/>
                </a:solidFill>
              </a:rPr>
              <a:t>I really enjoyed reading this book in school or with my parents.</a:t>
            </a:r>
          </a:p>
        </p:txBody>
      </p:sp>
      <p:sp>
        <p:nvSpPr>
          <p:cNvPr id="10" name="TextBox 9">
            <a:extLst>
              <a:ext uri="{FF2B5EF4-FFF2-40B4-BE49-F238E27FC236}">
                <a16:creationId xmlns:a16="http://schemas.microsoft.com/office/drawing/2014/main" id="{FC8D32A2-6E7B-4AED-B51A-9559F37573C4}"/>
              </a:ext>
            </a:extLst>
          </p:cNvPr>
          <p:cNvSpPr txBox="1"/>
          <p:nvPr/>
        </p:nvSpPr>
        <p:spPr>
          <a:xfrm>
            <a:off x="7915274" y="1659553"/>
            <a:ext cx="3800475" cy="5078313"/>
          </a:xfrm>
          <a:prstGeom prst="rect">
            <a:avLst/>
          </a:prstGeom>
          <a:solidFill>
            <a:srgbClr val="C00000"/>
          </a:solidFill>
        </p:spPr>
        <p:txBody>
          <a:bodyPr wrap="square" rtlCol="0">
            <a:spAutoFit/>
          </a:bodyPr>
          <a:lstStyle/>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p:txBody>
      </p:sp>
      <p:sp>
        <p:nvSpPr>
          <p:cNvPr id="8" name="TextBox 7">
            <a:extLst>
              <a:ext uri="{FF2B5EF4-FFF2-40B4-BE49-F238E27FC236}">
                <a16:creationId xmlns:a16="http://schemas.microsoft.com/office/drawing/2014/main" id="{7B61932A-975C-4564-B384-227F646AD1AD}"/>
              </a:ext>
            </a:extLst>
          </p:cNvPr>
          <p:cNvSpPr txBox="1"/>
          <p:nvPr/>
        </p:nvSpPr>
        <p:spPr>
          <a:xfrm>
            <a:off x="7915275" y="1628775"/>
            <a:ext cx="3800475" cy="4985980"/>
          </a:xfrm>
          <a:prstGeom prst="rect">
            <a:avLst/>
          </a:prstGeom>
          <a:solidFill>
            <a:srgbClr val="C00000"/>
          </a:solidFill>
        </p:spPr>
        <p:txBody>
          <a:bodyPr wrap="square" rtlCol="0">
            <a:spAutoFit/>
          </a:bodyPr>
          <a:lstStyle/>
          <a:p>
            <a:r>
              <a:rPr lang="en-GB" sz="2800" b="1" dirty="0">
                <a:solidFill>
                  <a:schemeClr val="bg1"/>
                </a:solidFill>
              </a:rPr>
              <a:t>The Tiger Who Came For Tea:</a:t>
            </a:r>
          </a:p>
          <a:p>
            <a:r>
              <a:rPr lang="en-GB" sz="2800" i="1" dirty="0">
                <a:solidFill>
                  <a:schemeClr val="bg1"/>
                </a:solidFill>
              </a:rPr>
              <a:t>Judith Kerr</a:t>
            </a:r>
          </a:p>
          <a:p>
            <a:endParaRPr lang="en-GB" dirty="0">
              <a:solidFill>
                <a:schemeClr val="bg1"/>
              </a:solidFill>
            </a:endParaRPr>
          </a:p>
          <a:p>
            <a:pPr algn="ctr"/>
            <a:r>
              <a:rPr lang="en-GB" dirty="0">
                <a:solidFill>
                  <a:schemeClr val="bg1"/>
                </a:solidFill>
              </a:rPr>
              <a:t>After we stopped reading The Gruffalo we moved onto a book with a bit more words, still in year 2 and then in year 3, I also really enjoyed this reading this book when I was younger.</a:t>
            </a:r>
          </a:p>
          <a:p>
            <a:pPr algn="ctr"/>
            <a:endParaRPr lang="en-GB" dirty="0">
              <a:solidFill>
                <a:schemeClr val="bg1"/>
              </a:solidFill>
            </a:endParaRPr>
          </a:p>
          <a:p>
            <a:pPr algn="ctr"/>
            <a:r>
              <a:rPr lang="en-GB" dirty="0">
                <a:solidFill>
                  <a:schemeClr val="bg1"/>
                </a:solidFill>
              </a:rPr>
              <a:t> However I think I liked the Gruffalo more because I can remember more moments of the Gruffalo then The Tiger Who Came For Tea.</a:t>
            </a:r>
          </a:p>
        </p:txBody>
      </p:sp>
      <p:pic>
        <p:nvPicPr>
          <p:cNvPr id="1026" name="Picture 2" descr="Image result for the tiger who came for tea author">
            <a:extLst>
              <a:ext uri="{FF2B5EF4-FFF2-40B4-BE49-F238E27FC236}">
                <a16:creationId xmlns:a16="http://schemas.microsoft.com/office/drawing/2014/main" id="{BCF3F160-9359-41B8-B141-14DE609BD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399" y="4321941"/>
            <a:ext cx="1895473" cy="24159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gruffalo book">
            <a:extLst>
              <a:ext uri="{FF2B5EF4-FFF2-40B4-BE49-F238E27FC236}">
                <a16:creationId xmlns:a16="http://schemas.microsoft.com/office/drawing/2014/main" id="{653AD006-9CB3-4FB9-8795-B3B0C87C5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6" y="1628775"/>
            <a:ext cx="1638300" cy="257175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4EFCD77F-7E83-4FEA-B0E6-FBC28AC35C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304E953-0DD2-433F-94C0-B5EF43118F12}"/>
              </a:ext>
            </a:extLst>
          </p:cNvPr>
          <p:cNvSpPr txBox="1"/>
          <p:nvPr/>
        </p:nvSpPr>
        <p:spPr>
          <a:xfrm>
            <a:off x="352425" y="323850"/>
            <a:ext cx="11515725" cy="830997"/>
          </a:xfrm>
          <a:prstGeom prst="rect">
            <a:avLst/>
          </a:prstGeom>
          <a:solidFill>
            <a:schemeClr val="bg1"/>
          </a:solidFill>
        </p:spPr>
        <p:txBody>
          <a:bodyPr wrap="square" rtlCol="0">
            <a:spAutoFit/>
          </a:bodyPr>
          <a:lstStyle/>
          <a:p>
            <a:r>
              <a:rPr lang="en-GB" sz="4800" b="1" dirty="0">
                <a:solidFill>
                  <a:srgbClr val="FF6600"/>
                </a:solidFill>
              </a:rPr>
              <a:t>Orange is for Healing</a:t>
            </a:r>
          </a:p>
        </p:txBody>
      </p:sp>
      <p:pic>
        <p:nvPicPr>
          <p:cNvPr id="2052" name="Picture 4" descr="Image result for book of hopes">
            <a:extLst>
              <a:ext uri="{FF2B5EF4-FFF2-40B4-BE49-F238E27FC236}">
                <a16:creationId xmlns:a16="http://schemas.microsoft.com/office/drawing/2014/main" id="{50776E8C-0880-4BFA-B714-7ED39D4B0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72257"/>
            <a:ext cx="3762375" cy="506833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4C37F8-3E7B-4005-AADE-FB70AD479768}"/>
              </a:ext>
            </a:extLst>
          </p:cNvPr>
          <p:cNvSpPr txBox="1"/>
          <p:nvPr/>
        </p:nvSpPr>
        <p:spPr>
          <a:xfrm>
            <a:off x="5829300" y="1338907"/>
            <a:ext cx="5867400" cy="3046988"/>
          </a:xfrm>
          <a:custGeom>
            <a:avLst/>
            <a:gdLst>
              <a:gd name="connsiteX0" fmla="*/ 0 w 5867400"/>
              <a:gd name="connsiteY0" fmla="*/ 0 h 3046988"/>
              <a:gd name="connsiteX1" fmla="*/ 5867400 w 5867400"/>
              <a:gd name="connsiteY1" fmla="*/ 0 h 3046988"/>
              <a:gd name="connsiteX2" fmla="*/ 5867400 w 5867400"/>
              <a:gd name="connsiteY2" fmla="*/ 3046988 h 3046988"/>
              <a:gd name="connsiteX3" fmla="*/ 0 w 5867400"/>
              <a:gd name="connsiteY3" fmla="*/ 3046988 h 3046988"/>
              <a:gd name="connsiteX4" fmla="*/ 0 w 5867400"/>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400" h="3046988" fill="none" extrusionOk="0">
                <a:moveTo>
                  <a:pt x="0" y="0"/>
                </a:moveTo>
                <a:cubicBezTo>
                  <a:pt x="1975682" y="-117811"/>
                  <a:pt x="3724876" y="108664"/>
                  <a:pt x="5867400" y="0"/>
                </a:cubicBezTo>
                <a:cubicBezTo>
                  <a:pt x="5702262" y="373393"/>
                  <a:pt x="5739891" y="1675420"/>
                  <a:pt x="5867400" y="3046988"/>
                </a:cubicBezTo>
                <a:cubicBezTo>
                  <a:pt x="3268947" y="2936790"/>
                  <a:pt x="621291" y="2974638"/>
                  <a:pt x="0" y="3046988"/>
                </a:cubicBezTo>
                <a:cubicBezTo>
                  <a:pt x="94639" y="1955461"/>
                  <a:pt x="68434" y="1301688"/>
                  <a:pt x="0" y="0"/>
                </a:cubicBezTo>
                <a:close/>
              </a:path>
              <a:path w="5867400" h="3046988" stroke="0" extrusionOk="0">
                <a:moveTo>
                  <a:pt x="0" y="0"/>
                </a:moveTo>
                <a:cubicBezTo>
                  <a:pt x="1205702" y="-167303"/>
                  <a:pt x="3531902" y="-120760"/>
                  <a:pt x="5867400" y="0"/>
                </a:cubicBezTo>
                <a:cubicBezTo>
                  <a:pt x="5773966" y="1506503"/>
                  <a:pt x="5845139" y="2551494"/>
                  <a:pt x="5867400" y="3046988"/>
                </a:cubicBezTo>
                <a:cubicBezTo>
                  <a:pt x="3504078" y="3187644"/>
                  <a:pt x="1832033" y="3172277"/>
                  <a:pt x="0" y="3046988"/>
                </a:cubicBezTo>
                <a:cubicBezTo>
                  <a:pt x="-6304" y="2250536"/>
                  <a:pt x="-104933" y="584133"/>
                  <a:pt x="0" y="0"/>
                </a:cubicBezTo>
                <a:close/>
              </a:path>
            </a:pathLst>
          </a:custGeom>
          <a:solidFill>
            <a:srgbClr val="FF6600"/>
          </a:solidFill>
          <a:ln>
            <a:solidFill>
              <a:schemeClr val="tx1"/>
            </a:solidFill>
            <a:extLst>
              <a:ext uri="{C807C97D-BFC1-408E-A445-0C87EB9F89A2}">
                <ask:lineSketchStyleProps xmlns:ask="http://schemas.microsoft.com/office/drawing/2018/sketchyshapes" sd="2512877285">
                  <a:prstGeom prst="rect">
                    <a:avLst/>
                  </a:prstGeom>
                  <ask:type>
                    <ask:lineSketchCurved/>
                  </ask:type>
                </ask:lineSketchStyleProps>
              </a:ext>
            </a:extLst>
          </a:ln>
        </p:spPr>
        <p:txBody>
          <a:bodyPr wrap="square" rtlCol="0">
            <a:spAutoFit/>
          </a:bodyPr>
          <a:lstStyle/>
          <a:p>
            <a:r>
              <a:rPr lang="en-GB" sz="2800" b="1" dirty="0">
                <a:solidFill>
                  <a:schemeClr val="bg1"/>
                </a:solidFill>
              </a:rPr>
              <a:t>The Book Of Hopes:</a:t>
            </a:r>
            <a:endParaRPr lang="en-GB" dirty="0">
              <a:solidFill>
                <a:schemeClr val="bg1"/>
              </a:solidFill>
            </a:endParaRPr>
          </a:p>
          <a:p>
            <a:r>
              <a:rPr lang="en-GB" sz="2800" i="1" dirty="0">
                <a:solidFill>
                  <a:schemeClr val="bg1"/>
                </a:solidFill>
              </a:rPr>
              <a:t>Katherine Rundell</a:t>
            </a:r>
          </a:p>
          <a:p>
            <a:pPr algn="ctr"/>
            <a:r>
              <a:rPr lang="en-GB" dirty="0">
                <a:solidFill>
                  <a:schemeClr val="bg1"/>
                </a:solidFill>
              </a:rPr>
              <a:t>                                                     </a:t>
            </a:r>
            <a:r>
              <a:rPr lang="en-GB" sz="2800" dirty="0">
                <a:solidFill>
                  <a:schemeClr val="bg1"/>
                </a:solidFill>
              </a:rPr>
              <a:t>                                                                               </a:t>
            </a:r>
            <a:r>
              <a:rPr lang="en-GB" dirty="0">
                <a:solidFill>
                  <a:schemeClr val="bg1"/>
                </a:solidFill>
              </a:rPr>
              <a:t>The Creature In The Caves, Page 233-235 is a short story about a girl who went on a run with her mum her mum falls asleep so she goes exploring and finds                  a cave and in that cave there is a creature which                    she will refuse to tell any one about because she doesn’t want anyone to hurt it.</a:t>
            </a:r>
          </a:p>
        </p:txBody>
      </p:sp>
      <p:sp>
        <p:nvSpPr>
          <p:cNvPr id="7" name="TextBox 6">
            <a:extLst>
              <a:ext uri="{FF2B5EF4-FFF2-40B4-BE49-F238E27FC236}">
                <a16:creationId xmlns:a16="http://schemas.microsoft.com/office/drawing/2014/main" id="{DDC4E1F1-7FC5-42AC-8161-B1A741E95B2C}"/>
              </a:ext>
            </a:extLst>
          </p:cNvPr>
          <p:cNvSpPr txBox="1"/>
          <p:nvPr/>
        </p:nvSpPr>
        <p:spPr>
          <a:xfrm>
            <a:off x="5829300" y="4914900"/>
            <a:ext cx="5867400" cy="1477328"/>
          </a:xfrm>
          <a:custGeom>
            <a:avLst/>
            <a:gdLst>
              <a:gd name="connsiteX0" fmla="*/ 0 w 5867400"/>
              <a:gd name="connsiteY0" fmla="*/ 0 h 1477328"/>
              <a:gd name="connsiteX1" fmla="*/ 469392 w 5867400"/>
              <a:gd name="connsiteY1" fmla="*/ 0 h 1477328"/>
              <a:gd name="connsiteX2" fmla="*/ 997458 w 5867400"/>
              <a:gd name="connsiteY2" fmla="*/ 0 h 1477328"/>
              <a:gd name="connsiteX3" fmla="*/ 1701546 w 5867400"/>
              <a:gd name="connsiteY3" fmla="*/ 0 h 1477328"/>
              <a:gd name="connsiteX4" fmla="*/ 2170938 w 5867400"/>
              <a:gd name="connsiteY4" fmla="*/ 0 h 1477328"/>
              <a:gd name="connsiteX5" fmla="*/ 2699004 w 5867400"/>
              <a:gd name="connsiteY5" fmla="*/ 0 h 1477328"/>
              <a:gd name="connsiteX6" fmla="*/ 3403092 w 5867400"/>
              <a:gd name="connsiteY6" fmla="*/ 0 h 1477328"/>
              <a:gd name="connsiteX7" fmla="*/ 4048506 w 5867400"/>
              <a:gd name="connsiteY7" fmla="*/ 0 h 1477328"/>
              <a:gd name="connsiteX8" fmla="*/ 4459224 w 5867400"/>
              <a:gd name="connsiteY8" fmla="*/ 0 h 1477328"/>
              <a:gd name="connsiteX9" fmla="*/ 4987290 w 5867400"/>
              <a:gd name="connsiteY9" fmla="*/ 0 h 1477328"/>
              <a:gd name="connsiteX10" fmla="*/ 5867400 w 5867400"/>
              <a:gd name="connsiteY10" fmla="*/ 0 h 1477328"/>
              <a:gd name="connsiteX11" fmla="*/ 5867400 w 5867400"/>
              <a:gd name="connsiteY11" fmla="*/ 448123 h 1477328"/>
              <a:gd name="connsiteX12" fmla="*/ 5867400 w 5867400"/>
              <a:gd name="connsiteY12" fmla="*/ 896246 h 1477328"/>
              <a:gd name="connsiteX13" fmla="*/ 5867400 w 5867400"/>
              <a:gd name="connsiteY13" fmla="*/ 1477328 h 1477328"/>
              <a:gd name="connsiteX14" fmla="*/ 5398008 w 5867400"/>
              <a:gd name="connsiteY14" fmla="*/ 1477328 h 1477328"/>
              <a:gd name="connsiteX15" fmla="*/ 4869942 w 5867400"/>
              <a:gd name="connsiteY15" fmla="*/ 1477328 h 1477328"/>
              <a:gd name="connsiteX16" fmla="*/ 4400550 w 5867400"/>
              <a:gd name="connsiteY16" fmla="*/ 1477328 h 1477328"/>
              <a:gd name="connsiteX17" fmla="*/ 3813810 w 5867400"/>
              <a:gd name="connsiteY17" fmla="*/ 1477328 h 1477328"/>
              <a:gd name="connsiteX18" fmla="*/ 3109722 w 5867400"/>
              <a:gd name="connsiteY18" fmla="*/ 1477328 h 1477328"/>
              <a:gd name="connsiteX19" fmla="*/ 2699004 w 5867400"/>
              <a:gd name="connsiteY19" fmla="*/ 1477328 h 1477328"/>
              <a:gd name="connsiteX20" fmla="*/ 2288286 w 5867400"/>
              <a:gd name="connsiteY20" fmla="*/ 1477328 h 1477328"/>
              <a:gd name="connsiteX21" fmla="*/ 1760220 w 5867400"/>
              <a:gd name="connsiteY21" fmla="*/ 1477328 h 1477328"/>
              <a:gd name="connsiteX22" fmla="*/ 1173480 w 5867400"/>
              <a:gd name="connsiteY22" fmla="*/ 1477328 h 1477328"/>
              <a:gd name="connsiteX23" fmla="*/ 645414 w 5867400"/>
              <a:gd name="connsiteY23" fmla="*/ 1477328 h 1477328"/>
              <a:gd name="connsiteX24" fmla="*/ 0 w 5867400"/>
              <a:gd name="connsiteY24" fmla="*/ 1477328 h 1477328"/>
              <a:gd name="connsiteX25" fmla="*/ 0 w 5867400"/>
              <a:gd name="connsiteY25" fmla="*/ 1029205 h 1477328"/>
              <a:gd name="connsiteX26" fmla="*/ 0 w 5867400"/>
              <a:gd name="connsiteY26" fmla="*/ 521989 h 1477328"/>
              <a:gd name="connsiteX27" fmla="*/ 0 w 5867400"/>
              <a:gd name="connsiteY27"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67400" h="1477328" fill="none" extrusionOk="0">
                <a:moveTo>
                  <a:pt x="0" y="0"/>
                </a:moveTo>
                <a:cubicBezTo>
                  <a:pt x="102859" y="-4463"/>
                  <a:pt x="374548" y="54590"/>
                  <a:pt x="469392" y="0"/>
                </a:cubicBezTo>
                <a:cubicBezTo>
                  <a:pt x="564236" y="-54590"/>
                  <a:pt x="793141" y="26608"/>
                  <a:pt x="997458" y="0"/>
                </a:cubicBezTo>
                <a:cubicBezTo>
                  <a:pt x="1201775" y="-26608"/>
                  <a:pt x="1496010" y="47643"/>
                  <a:pt x="1701546" y="0"/>
                </a:cubicBezTo>
                <a:cubicBezTo>
                  <a:pt x="1907082" y="-47643"/>
                  <a:pt x="2061430" y="15665"/>
                  <a:pt x="2170938" y="0"/>
                </a:cubicBezTo>
                <a:cubicBezTo>
                  <a:pt x="2280446" y="-15665"/>
                  <a:pt x="2457748" y="3677"/>
                  <a:pt x="2699004" y="0"/>
                </a:cubicBezTo>
                <a:cubicBezTo>
                  <a:pt x="2940260" y="-3677"/>
                  <a:pt x="3054948" y="80343"/>
                  <a:pt x="3403092" y="0"/>
                </a:cubicBezTo>
                <a:cubicBezTo>
                  <a:pt x="3751236" y="-80343"/>
                  <a:pt x="3914081" y="18881"/>
                  <a:pt x="4048506" y="0"/>
                </a:cubicBezTo>
                <a:cubicBezTo>
                  <a:pt x="4182931" y="-18881"/>
                  <a:pt x="4254366" y="34728"/>
                  <a:pt x="4459224" y="0"/>
                </a:cubicBezTo>
                <a:cubicBezTo>
                  <a:pt x="4664082" y="-34728"/>
                  <a:pt x="4814484" y="58235"/>
                  <a:pt x="4987290" y="0"/>
                </a:cubicBezTo>
                <a:cubicBezTo>
                  <a:pt x="5160096" y="-58235"/>
                  <a:pt x="5454368" y="8725"/>
                  <a:pt x="5867400" y="0"/>
                </a:cubicBezTo>
                <a:cubicBezTo>
                  <a:pt x="5916535" y="152885"/>
                  <a:pt x="5835656" y="291592"/>
                  <a:pt x="5867400" y="448123"/>
                </a:cubicBezTo>
                <a:cubicBezTo>
                  <a:pt x="5899144" y="604654"/>
                  <a:pt x="5859305" y="749799"/>
                  <a:pt x="5867400" y="896246"/>
                </a:cubicBezTo>
                <a:cubicBezTo>
                  <a:pt x="5875495" y="1042693"/>
                  <a:pt x="5801712" y="1346985"/>
                  <a:pt x="5867400" y="1477328"/>
                </a:cubicBezTo>
                <a:cubicBezTo>
                  <a:pt x="5637039" y="1533007"/>
                  <a:pt x="5543267" y="1434235"/>
                  <a:pt x="5398008" y="1477328"/>
                </a:cubicBezTo>
                <a:cubicBezTo>
                  <a:pt x="5252749" y="1520421"/>
                  <a:pt x="5011601" y="1448606"/>
                  <a:pt x="4869942" y="1477328"/>
                </a:cubicBezTo>
                <a:cubicBezTo>
                  <a:pt x="4728283" y="1506050"/>
                  <a:pt x="4571152" y="1422197"/>
                  <a:pt x="4400550" y="1477328"/>
                </a:cubicBezTo>
                <a:cubicBezTo>
                  <a:pt x="4229948" y="1532459"/>
                  <a:pt x="3945164" y="1450144"/>
                  <a:pt x="3813810" y="1477328"/>
                </a:cubicBezTo>
                <a:cubicBezTo>
                  <a:pt x="3682456" y="1504512"/>
                  <a:pt x="3434247" y="1455875"/>
                  <a:pt x="3109722" y="1477328"/>
                </a:cubicBezTo>
                <a:cubicBezTo>
                  <a:pt x="2785197" y="1498781"/>
                  <a:pt x="2887327" y="1444307"/>
                  <a:pt x="2699004" y="1477328"/>
                </a:cubicBezTo>
                <a:cubicBezTo>
                  <a:pt x="2510681" y="1510349"/>
                  <a:pt x="2464155" y="1476829"/>
                  <a:pt x="2288286" y="1477328"/>
                </a:cubicBezTo>
                <a:cubicBezTo>
                  <a:pt x="2112417" y="1477827"/>
                  <a:pt x="2005133" y="1474460"/>
                  <a:pt x="1760220" y="1477328"/>
                </a:cubicBezTo>
                <a:cubicBezTo>
                  <a:pt x="1515307" y="1480196"/>
                  <a:pt x="1419497" y="1452177"/>
                  <a:pt x="1173480" y="1477328"/>
                </a:cubicBezTo>
                <a:cubicBezTo>
                  <a:pt x="927463" y="1502479"/>
                  <a:pt x="901697" y="1443537"/>
                  <a:pt x="645414" y="1477328"/>
                </a:cubicBezTo>
                <a:cubicBezTo>
                  <a:pt x="389131" y="1511119"/>
                  <a:pt x="236875" y="1462905"/>
                  <a:pt x="0" y="1477328"/>
                </a:cubicBezTo>
                <a:cubicBezTo>
                  <a:pt x="-31816" y="1383334"/>
                  <a:pt x="38119" y="1133289"/>
                  <a:pt x="0" y="1029205"/>
                </a:cubicBezTo>
                <a:cubicBezTo>
                  <a:pt x="-38119" y="925121"/>
                  <a:pt x="52678" y="673329"/>
                  <a:pt x="0" y="521989"/>
                </a:cubicBezTo>
                <a:cubicBezTo>
                  <a:pt x="-52678" y="370649"/>
                  <a:pt x="3925" y="148940"/>
                  <a:pt x="0" y="0"/>
                </a:cubicBezTo>
                <a:close/>
              </a:path>
              <a:path w="5867400" h="1477328" stroke="0" extrusionOk="0">
                <a:moveTo>
                  <a:pt x="0" y="0"/>
                </a:moveTo>
                <a:cubicBezTo>
                  <a:pt x="153579" y="-63436"/>
                  <a:pt x="335867" y="73718"/>
                  <a:pt x="645414" y="0"/>
                </a:cubicBezTo>
                <a:cubicBezTo>
                  <a:pt x="954961" y="-73718"/>
                  <a:pt x="904487" y="14921"/>
                  <a:pt x="1114806" y="0"/>
                </a:cubicBezTo>
                <a:cubicBezTo>
                  <a:pt x="1325125" y="-14921"/>
                  <a:pt x="1454245" y="49786"/>
                  <a:pt x="1760220" y="0"/>
                </a:cubicBezTo>
                <a:cubicBezTo>
                  <a:pt x="2066195" y="-49786"/>
                  <a:pt x="2103786" y="9903"/>
                  <a:pt x="2346960" y="0"/>
                </a:cubicBezTo>
                <a:cubicBezTo>
                  <a:pt x="2590134" y="-9903"/>
                  <a:pt x="2678386" y="12300"/>
                  <a:pt x="2992374" y="0"/>
                </a:cubicBezTo>
                <a:cubicBezTo>
                  <a:pt x="3306362" y="-12300"/>
                  <a:pt x="3551310" y="65860"/>
                  <a:pt x="3696462" y="0"/>
                </a:cubicBezTo>
                <a:cubicBezTo>
                  <a:pt x="3841614" y="-65860"/>
                  <a:pt x="4106080" y="29391"/>
                  <a:pt x="4283202" y="0"/>
                </a:cubicBezTo>
                <a:cubicBezTo>
                  <a:pt x="4460324" y="-29391"/>
                  <a:pt x="4747562" y="16659"/>
                  <a:pt x="4928616" y="0"/>
                </a:cubicBezTo>
                <a:cubicBezTo>
                  <a:pt x="5109670" y="-16659"/>
                  <a:pt x="5446008" y="109328"/>
                  <a:pt x="5867400" y="0"/>
                </a:cubicBezTo>
                <a:cubicBezTo>
                  <a:pt x="5868643" y="155558"/>
                  <a:pt x="5814688" y="240007"/>
                  <a:pt x="5867400" y="477669"/>
                </a:cubicBezTo>
                <a:cubicBezTo>
                  <a:pt x="5920112" y="715331"/>
                  <a:pt x="5844713" y="761462"/>
                  <a:pt x="5867400" y="999659"/>
                </a:cubicBezTo>
                <a:cubicBezTo>
                  <a:pt x="5890087" y="1237856"/>
                  <a:pt x="5852392" y="1257433"/>
                  <a:pt x="5867400" y="1477328"/>
                </a:cubicBezTo>
                <a:cubicBezTo>
                  <a:pt x="5732100" y="1481201"/>
                  <a:pt x="5639323" y="1435874"/>
                  <a:pt x="5456682" y="1477328"/>
                </a:cubicBezTo>
                <a:cubicBezTo>
                  <a:pt x="5274041" y="1518782"/>
                  <a:pt x="4941817" y="1411423"/>
                  <a:pt x="4811268" y="1477328"/>
                </a:cubicBezTo>
                <a:cubicBezTo>
                  <a:pt x="4680719" y="1543233"/>
                  <a:pt x="4471555" y="1408408"/>
                  <a:pt x="4224528" y="1477328"/>
                </a:cubicBezTo>
                <a:cubicBezTo>
                  <a:pt x="3977501" y="1546248"/>
                  <a:pt x="3840213" y="1416421"/>
                  <a:pt x="3637788" y="1477328"/>
                </a:cubicBezTo>
                <a:cubicBezTo>
                  <a:pt x="3435363" y="1538235"/>
                  <a:pt x="3245975" y="1447344"/>
                  <a:pt x="3109722" y="1477328"/>
                </a:cubicBezTo>
                <a:cubicBezTo>
                  <a:pt x="2973469" y="1507312"/>
                  <a:pt x="2826017" y="1445795"/>
                  <a:pt x="2581656" y="1477328"/>
                </a:cubicBezTo>
                <a:cubicBezTo>
                  <a:pt x="2337295" y="1508861"/>
                  <a:pt x="2311868" y="1430184"/>
                  <a:pt x="2112264" y="1477328"/>
                </a:cubicBezTo>
                <a:cubicBezTo>
                  <a:pt x="1912660" y="1524472"/>
                  <a:pt x="1857452" y="1425491"/>
                  <a:pt x="1642872" y="1477328"/>
                </a:cubicBezTo>
                <a:cubicBezTo>
                  <a:pt x="1428292" y="1529165"/>
                  <a:pt x="1421451" y="1441713"/>
                  <a:pt x="1232154" y="1477328"/>
                </a:cubicBezTo>
                <a:cubicBezTo>
                  <a:pt x="1042857" y="1512943"/>
                  <a:pt x="797507" y="1436803"/>
                  <a:pt x="645414" y="1477328"/>
                </a:cubicBezTo>
                <a:cubicBezTo>
                  <a:pt x="493321" y="1517853"/>
                  <a:pt x="130971" y="1425943"/>
                  <a:pt x="0" y="1477328"/>
                </a:cubicBezTo>
                <a:cubicBezTo>
                  <a:pt x="-26729" y="1365627"/>
                  <a:pt x="35551" y="1179962"/>
                  <a:pt x="0" y="999659"/>
                </a:cubicBezTo>
                <a:cubicBezTo>
                  <a:pt x="-35551" y="819356"/>
                  <a:pt x="28494" y="768073"/>
                  <a:pt x="0" y="536763"/>
                </a:cubicBezTo>
                <a:cubicBezTo>
                  <a:pt x="-28494" y="305453"/>
                  <a:pt x="30918" y="170573"/>
                  <a:pt x="0" y="0"/>
                </a:cubicBezTo>
                <a:close/>
              </a:path>
            </a:pathLst>
          </a:custGeom>
          <a:solidFill>
            <a:srgbClr val="FF6600"/>
          </a:solidFill>
          <a:ln>
            <a:solidFill>
              <a:schemeClr val="tx1"/>
            </a:solidFill>
            <a:extLst>
              <a:ext uri="{C807C97D-BFC1-408E-A445-0C87EB9F89A2}">
                <ask:lineSketchStyleProps xmlns:ask="http://schemas.microsoft.com/office/drawing/2018/sketchyshapes" sd="3509677384">
                  <a:prstGeom prst="rect">
                    <a:avLst/>
                  </a:prstGeom>
                  <ask:type>
                    <ask:lineSketchScribble/>
                  </ask:type>
                </ask:lineSketchStyleProps>
              </a:ext>
            </a:extLst>
          </a:ln>
        </p:spPr>
        <p:txBody>
          <a:bodyPr wrap="square" rtlCol="0">
            <a:spAutoFit/>
          </a:bodyPr>
          <a:lstStyle/>
          <a:p>
            <a:r>
              <a:rPr lang="en-GB" dirty="0">
                <a:solidFill>
                  <a:schemeClr val="bg1"/>
                </a:solidFill>
              </a:rPr>
              <a:t>I enjoyed reading this because the person who wrote it is referring to the reader and makes a connection, I really like the idea the idea how Katherine Rundell has thought about everybody in this hard time and encouraged people to write a short story about hope.</a:t>
            </a:r>
          </a:p>
        </p:txBody>
      </p:sp>
    </p:spTree>
    <p:extLst>
      <p:ext uri="{BB962C8B-B14F-4D97-AF65-F5344CB8AC3E}">
        <p14:creationId xmlns:p14="http://schemas.microsoft.com/office/powerpoint/2010/main" val="326767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yellow">
            <a:extLst>
              <a:ext uri="{FF2B5EF4-FFF2-40B4-BE49-F238E27FC236}">
                <a16:creationId xmlns:a16="http://schemas.microsoft.com/office/drawing/2014/main" id="{FB4E6A39-7651-49B0-AA5E-0CAD328AB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1D9819-7950-4C07-93E5-676D7548F3FE}"/>
              </a:ext>
            </a:extLst>
          </p:cNvPr>
          <p:cNvSpPr txBox="1"/>
          <p:nvPr/>
        </p:nvSpPr>
        <p:spPr>
          <a:xfrm>
            <a:off x="314324" y="342900"/>
            <a:ext cx="11534775" cy="830997"/>
          </a:xfrm>
          <a:prstGeom prst="rect">
            <a:avLst/>
          </a:prstGeom>
          <a:solidFill>
            <a:schemeClr val="bg1"/>
          </a:solidFill>
        </p:spPr>
        <p:txBody>
          <a:bodyPr wrap="square" rtlCol="0">
            <a:spAutoFit/>
          </a:bodyPr>
          <a:lstStyle/>
          <a:p>
            <a:r>
              <a:rPr lang="en-GB" sz="4800" b="1" dirty="0">
                <a:solidFill>
                  <a:srgbClr val="FFCC00"/>
                </a:solidFill>
              </a:rPr>
              <a:t>Yellow is for Sun</a:t>
            </a:r>
          </a:p>
        </p:txBody>
      </p:sp>
      <p:sp>
        <p:nvSpPr>
          <p:cNvPr id="9" name="TextBox 8">
            <a:extLst>
              <a:ext uri="{FF2B5EF4-FFF2-40B4-BE49-F238E27FC236}">
                <a16:creationId xmlns:a16="http://schemas.microsoft.com/office/drawing/2014/main" id="{0A9128E2-0C3F-4A78-816A-F8274B43CB64}"/>
              </a:ext>
            </a:extLst>
          </p:cNvPr>
          <p:cNvSpPr txBox="1"/>
          <p:nvPr/>
        </p:nvSpPr>
        <p:spPr>
          <a:xfrm>
            <a:off x="5760517" y="2492454"/>
            <a:ext cx="5462040" cy="3046988"/>
          </a:xfrm>
          <a:prstGeom prst="rect">
            <a:avLst/>
          </a:prstGeom>
          <a:solidFill>
            <a:srgbClr val="FFCC00"/>
          </a:solidFill>
        </p:spPr>
        <p:txBody>
          <a:bodyPr wrap="square" rtlCol="0">
            <a:spAutoFit/>
          </a:bodyPr>
          <a:lstStyle/>
          <a:p>
            <a:pPr algn="ctr"/>
            <a:r>
              <a:rPr lang="en-GB" sz="2400" dirty="0">
                <a:solidFill>
                  <a:schemeClr val="bg1"/>
                </a:solidFill>
              </a:rPr>
              <a:t>This is me with my dog after she ran around to much and got really tired while I was reading a book and then she came to sit next to me. It was the hottest day of the year so far it was boiling, my mum also decided to read a book with me outside and it was very relaxing.  </a:t>
            </a:r>
          </a:p>
        </p:txBody>
      </p:sp>
      <p:pic>
        <p:nvPicPr>
          <p:cNvPr id="11" name="Picture 10" descr="A dog sitting on top of a grass covered field&#10;&#10;Description automatically generated">
            <a:extLst>
              <a:ext uri="{FF2B5EF4-FFF2-40B4-BE49-F238E27FC236}">
                <a16:creationId xmlns:a16="http://schemas.microsoft.com/office/drawing/2014/main" id="{3DEB11A5-6C0C-4FBB-A58E-90F11C381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825" y="1606490"/>
            <a:ext cx="3524250" cy="469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75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2DEDED15-7F34-40C3-ABE0-68243198CD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84BA333-2791-4BE4-8DD5-2CA5E4339884}"/>
              </a:ext>
            </a:extLst>
          </p:cNvPr>
          <p:cNvSpPr txBox="1"/>
          <p:nvPr/>
        </p:nvSpPr>
        <p:spPr>
          <a:xfrm>
            <a:off x="371475" y="390525"/>
            <a:ext cx="11325225" cy="830997"/>
          </a:xfrm>
          <a:prstGeom prst="rect">
            <a:avLst/>
          </a:prstGeom>
          <a:solidFill>
            <a:schemeClr val="bg1"/>
          </a:solidFill>
        </p:spPr>
        <p:txBody>
          <a:bodyPr wrap="square" rtlCol="0">
            <a:spAutoFit/>
          </a:bodyPr>
          <a:lstStyle/>
          <a:p>
            <a:r>
              <a:rPr lang="en-GB" sz="4800" b="1" dirty="0">
                <a:solidFill>
                  <a:srgbClr val="00823B"/>
                </a:solidFill>
              </a:rPr>
              <a:t>Green is for Nature</a:t>
            </a:r>
          </a:p>
        </p:txBody>
      </p:sp>
      <p:sp>
        <p:nvSpPr>
          <p:cNvPr id="10" name="TextBox 9">
            <a:extLst>
              <a:ext uri="{FF2B5EF4-FFF2-40B4-BE49-F238E27FC236}">
                <a16:creationId xmlns:a16="http://schemas.microsoft.com/office/drawing/2014/main" id="{FD1A3724-6653-41F5-AC30-A9372794F6D1}"/>
              </a:ext>
            </a:extLst>
          </p:cNvPr>
          <p:cNvSpPr txBox="1"/>
          <p:nvPr/>
        </p:nvSpPr>
        <p:spPr>
          <a:xfrm>
            <a:off x="371475" y="1485215"/>
            <a:ext cx="3448049" cy="5109091"/>
          </a:xfrm>
          <a:prstGeom prst="rect">
            <a:avLst/>
          </a:prstGeom>
          <a:solidFill>
            <a:srgbClr val="00823B"/>
          </a:solidFill>
        </p:spPr>
        <p:txBody>
          <a:bodyPr wrap="square" rtlCol="0">
            <a:spAutoFit/>
          </a:bodyPr>
          <a:lstStyle/>
          <a:p>
            <a:r>
              <a:rPr lang="en-US" sz="2800" b="1" i="0" dirty="0">
                <a:solidFill>
                  <a:schemeClr val="bg1"/>
                </a:solidFill>
                <a:effectLst/>
              </a:rPr>
              <a:t>Lark:</a:t>
            </a:r>
          </a:p>
          <a:p>
            <a:r>
              <a:rPr lang="en-US" sz="2800" i="1" dirty="0">
                <a:solidFill>
                  <a:schemeClr val="bg1"/>
                </a:solidFill>
              </a:rPr>
              <a:t>Anthony McGowan</a:t>
            </a:r>
            <a:endParaRPr lang="en-US" sz="2800" i="1" dirty="0">
              <a:solidFill>
                <a:schemeClr val="bg1"/>
              </a:solidFill>
              <a:effectLst/>
            </a:endParaRPr>
          </a:p>
          <a:p>
            <a:pPr algn="ctr"/>
            <a:endParaRPr lang="en-US" b="0" i="0" dirty="0">
              <a:solidFill>
                <a:schemeClr val="bg1"/>
              </a:solidFill>
              <a:effectLst/>
            </a:endParaRPr>
          </a:p>
          <a:p>
            <a:pPr algn="ctr"/>
            <a:r>
              <a:rPr lang="en-US" b="0" i="0" dirty="0">
                <a:solidFill>
                  <a:schemeClr val="bg1"/>
                </a:solidFill>
                <a:effectLst/>
              </a:rPr>
              <a:t>This is a </a:t>
            </a:r>
            <a:r>
              <a:rPr lang="en-US" i="0" dirty="0">
                <a:solidFill>
                  <a:schemeClr val="bg1"/>
                </a:solidFill>
                <a:effectLst/>
              </a:rPr>
              <a:t>story about two brothers who do not have an easy life</a:t>
            </a:r>
            <a:r>
              <a:rPr lang="en-US" b="0" i="0" dirty="0">
                <a:solidFill>
                  <a:schemeClr val="bg1"/>
                </a:solidFill>
                <a:effectLst/>
              </a:rPr>
              <a:t>. Their mother left them when they were children, and their father is an alcoholic who once worked as a miner before the mining pit was closed. One day these brothers decide to go for a walk when the weather changes and they get lost in the woods.</a:t>
            </a:r>
            <a:r>
              <a:rPr lang="en-US" b="0" i="0" dirty="0">
                <a:solidFill>
                  <a:srgbClr val="666666"/>
                </a:solidFill>
                <a:effectLst/>
                <a:latin typeface="Noto Sans"/>
              </a:rPr>
              <a:t> </a:t>
            </a:r>
            <a:r>
              <a:rPr lang="en-US" b="0" i="0" dirty="0">
                <a:solidFill>
                  <a:schemeClr val="bg1"/>
                </a:solidFill>
                <a:effectLst/>
              </a:rPr>
              <a:t>Nicky breaks his leg, and the story of survival starts. This is a book which made me emotional to read.</a:t>
            </a:r>
            <a:endParaRPr lang="en-GB" dirty="0">
              <a:solidFill>
                <a:schemeClr val="bg1"/>
              </a:solidFill>
            </a:endParaRPr>
          </a:p>
        </p:txBody>
      </p:sp>
      <p:pic>
        <p:nvPicPr>
          <p:cNvPr id="4098" name="Picture 2" descr="Image result for what is lark anthony mcgowan summarty">
            <a:extLst>
              <a:ext uri="{FF2B5EF4-FFF2-40B4-BE49-F238E27FC236}">
                <a16:creationId xmlns:a16="http://schemas.microsoft.com/office/drawing/2014/main" id="{9948794E-2C43-4559-BB0F-02D723AD7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1726" y="1339170"/>
            <a:ext cx="3537774" cy="54011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E36888-DBBA-4AB4-ABEF-BD0B5EE9A67E}"/>
              </a:ext>
            </a:extLst>
          </p:cNvPr>
          <p:cNvSpPr txBox="1"/>
          <p:nvPr/>
        </p:nvSpPr>
        <p:spPr>
          <a:xfrm>
            <a:off x="4158425" y="1485215"/>
            <a:ext cx="3200400" cy="1754326"/>
          </a:xfrm>
          <a:prstGeom prst="rect">
            <a:avLst/>
          </a:prstGeom>
          <a:solidFill>
            <a:srgbClr val="00823B"/>
          </a:solidFill>
        </p:spPr>
        <p:txBody>
          <a:bodyPr wrap="square" rtlCol="0">
            <a:spAutoFit/>
          </a:bodyPr>
          <a:lstStyle/>
          <a:p>
            <a:pPr algn="ctr"/>
            <a:r>
              <a:rPr lang="en-GB" dirty="0">
                <a:solidFill>
                  <a:schemeClr val="bg1"/>
                </a:solidFill>
              </a:rPr>
              <a:t>This story is emotional to read because its about family, emotions, anger, its an interesting story for people who like adventure a bit of emotion. </a:t>
            </a:r>
          </a:p>
        </p:txBody>
      </p:sp>
      <p:sp>
        <p:nvSpPr>
          <p:cNvPr id="12" name="TextBox 11">
            <a:extLst>
              <a:ext uri="{FF2B5EF4-FFF2-40B4-BE49-F238E27FC236}">
                <a16:creationId xmlns:a16="http://schemas.microsoft.com/office/drawing/2014/main" id="{AA4D9E19-FCE2-4268-9A13-159EAED7D5D8}"/>
              </a:ext>
            </a:extLst>
          </p:cNvPr>
          <p:cNvSpPr txBox="1"/>
          <p:nvPr/>
        </p:nvSpPr>
        <p:spPr>
          <a:xfrm>
            <a:off x="4158425" y="3590925"/>
            <a:ext cx="3200400" cy="1754326"/>
          </a:xfrm>
          <a:prstGeom prst="rect">
            <a:avLst/>
          </a:prstGeom>
          <a:solidFill>
            <a:srgbClr val="00823B"/>
          </a:solidFill>
        </p:spPr>
        <p:txBody>
          <a:bodyPr wrap="square" rtlCol="0">
            <a:spAutoFit/>
          </a:bodyPr>
          <a:lstStyle/>
          <a:p>
            <a:pPr algn="ctr"/>
            <a:r>
              <a:rPr lang="en-GB" dirty="0">
                <a:solidFill>
                  <a:schemeClr val="bg1"/>
                </a:solidFill>
              </a:rPr>
              <a:t>Again this book is very sensitive and gets into the other peoples/the readers minds and feelings, the book connects itself to the readers emotions.</a:t>
            </a:r>
          </a:p>
        </p:txBody>
      </p:sp>
      <p:sp>
        <p:nvSpPr>
          <p:cNvPr id="13" name="TextBox 12">
            <a:extLst>
              <a:ext uri="{FF2B5EF4-FFF2-40B4-BE49-F238E27FC236}">
                <a16:creationId xmlns:a16="http://schemas.microsoft.com/office/drawing/2014/main" id="{304620F6-FFAB-4ED2-B091-D0BC4B3A1B2B}"/>
              </a:ext>
            </a:extLst>
          </p:cNvPr>
          <p:cNvSpPr txBox="1"/>
          <p:nvPr/>
        </p:nvSpPr>
        <p:spPr>
          <a:xfrm>
            <a:off x="4158425" y="5695950"/>
            <a:ext cx="3200400" cy="923330"/>
          </a:xfrm>
          <a:prstGeom prst="rect">
            <a:avLst/>
          </a:prstGeom>
          <a:solidFill>
            <a:srgbClr val="00823B"/>
          </a:solidFill>
        </p:spPr>
        <p:txBody>
          <a:bodyPr wrap="square" rtlCol="0">
            <a:spAutoFit/>
          </a:bodyPr>
          <a:lstStyle/>
          <a:p>
            <a:r>
              <a:rPr lang="en-GB" dirty="0">
                <a:solidFill>
                  <a:schemeClr val="bg1"/>
                </a:solidFill>
              </a:rPr>
              <a:t>I enjoyed reading this book but its not my favourite I’ve read books that I liked more.</a:t>
            </a:r>
          </a:p>
        </p:txBody>
      </p:sp>
    </p:spTree>
    <p:extLst>
      <p:ext uri="{BB962C8B-B14F-4D97-AF65-F5344CB8AC3E}">
        <p14:creationId xmlns:p14="http://schemas.microsoft.com/office/powerpoint/2010/main" val="426883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F489183C-8A12-43B2-81D3-B50B6916D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4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4D002F2-2BBA-4731-984F-E82BD8F7AB0B}"/>
              </a:ext>
            </a:extLst>
          </p:cNvPr>
          <p:cNvSpPr txBox="1"/>
          <p:nvPr/>
        </p:nvSpPr>
        <p:spPr>
          <a:xfrm>
            <a:off x="335756" y="352425"/>
            <a:ext cx="11520488" cy="830997"/>
          </a:xfrm>
          <a:prstGeom prst="rect">
            <a:avLst/>
          </a:prstGeom>
          <a:solidFill>
            <a:schemeClr val="bg1"/>
          </a:solidFill>
        </p:spPr>
        <p:txBody>
          <a:bodyPr wrap="square" rtlCol="0">
            <a:spAutoFit/>
          </a:bodyPr>
          <a:lstStyle/>
          <a:p>
            <a:r>
              <a:rPr lang="en-GB" sz="4800" b="1" dirty="0">
                <a:solidFill>
                  <a:srgbClr val="180795"/>
                </a:solidFill>
              </a:rPr>
              <a:t>Blue is for Art</a:t>
            </a:r>
          </a:p>
        </p:txBody>
      </p:sp>
      <p:pic>
        <p:nvPicPr>
          <p:cNvPr id="5126" name="Picture 6" descr="See the source image">
            <a:extLst>
              <a:ext uri="{FF2B5EF4-FFF2-40B4-BE49-F238E27FC236}">
                <a16:creationId xmlns:a16="http://schemas.microsoft.com/office/drawing/2014/main" id="{10EC010F-28F9-468F-818D-B93A3D0BA8FB}"/>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8578" r="9744"/>
          <a:stretch/>
        </p:blipFill>
        <p:spPr bwMode="auto">
          <a:xfrm>
            <a:off x="7841932" y="1535847"/>
            <a:ext cx="3197544" cy="496972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F0341FB-693E-42A7-B1FC-82D069005A34}"/>
              </a:ext>
            </a:extLst>
          </p:cNvPr>
          <p:cNvSpPr txBox="1"/>
          <p:nvPr/>
        </p:nvSpPr>
        <p:spPr>
          <a:xfrm>
            <a:off x="771050" y="1809125"/>
            <a:ext cx="2153125" cy="4247317"/>
          </a:xfrm>
          <a:prstGeom prst="rect">
            <a:avLst/>
          </a:prstGeom>
          <a:solidFill>
            <a:srgbClr val="103286"/>
          </a:solidFill>
        </p:spPr>
        <p:txBody>
          <a:bodyPr wrap="square" rtlCol="0">
            <a:spAutoFit/>
          </a:bodyPr>
          <a:lstStyle/>
          <a:p>
            <a:pPr algn="ctr"/>
            <a:r>
              <a:rPr lang="en-GB" dirty="0">
                <a:solidFill>
                  <a:schemeClr val="bg1"/>
                </a:solidFill>
              </a:rPr>
              <a:t>Traditionally, the colour blue in the rainbow represents art, my task was to draw something/             a scene  from a book and I decided to draw something from The Secret Garden, </a:t>
            </a:r>
          </a:p>
          <a:p>
            <a:pPr algn="ctr"/>
            <a:r>
              <a:rPr lang="en-GB" dirty="0">
                <a:solidFill>
                  <a:schemeClr val="bg1"/>
                </a:solidFill>
              </a:rPr>
              <a:t>after I drew this I lost the drawing, which is sad. :(</a:t>
            </a:r>
          </a:p>
        </p:txBody>
      </p:sp>
      <p:sp>
        <p:nvSpPr>
          <p:cNvPr id="18" name="TextBox 17">
            <a:extLst>
              <a:ext uri="{FF2B5EF4-FFF2-40B4-BE49-F238E27FC236}">
                <a16:creationId xmlns:a16="http://schemas.microsoft.com/office/drawing/2014/main" id="{F0DA7B06-A17F-4859-A780-57CAF336F941}"/>
              </a:ext>
            </a:extLst>
          </p:cNvPr>
          <p:cNvSpPr txBox="1"/>
          <p:nvPr/>
        </p:nvSpPr>
        <p:spPr>
          <a:xfrm>
            <a:off x="3537106" y="1809125"/>
            <a:ext cx="3579019" cy="4201150"/>
          </a:xfrm>
          <a:prstGeom prst="rect">
            <a:avLst/>
          </a:prstGeom>
          <a:solidFill>
            <a:srgbClr val="103286"/>
          </a:solidFill>
        </p:spPr>
        <p:txBody>
          <a:bodyPr wrap="square" rtlCol="0">
            <a:spAutoFit/>
          </a:bodyPr>
          <a:lstStyle/>
          <a:p>
            <a:r>
              <a:rPr lang="en-GB" sz="2800" b="1" dirty="0">
                <a:solidFill>
                  <a:schemeClr val="bg1"/>
                </a:solidFill>
              </a:rPr>
              <a:t>The Secret Garden:</a:t>
            </a:r>
          </a:p>
          <a:p>
            <a:r>
              <a:rPr lang="en-GB" sz="2300" i="1" dirty="0">
                <a:solidFill>
                  <a:schemeClr val="bg1"/>
                </a:solidFill>
              </a:rPr>
              <a:t>Frances Hodgson Burnett  </a:t>
            </a:r>
          </a:p>
          <a:p>
            <a:pPr algn="ctr"/>
            <a:endParaRPr lang="en-GB" dirty="0">
              <a:solidFill>
                <a:schemeClr val="bg1"/>
              </a:solidFill>
            </a:endParaRPr>
          </a:p>
          <a:p>
            <a:pPr algn="ctr"/>
            <a:r>
              <a:rPr lang="en-GB" dirty="0">
                <a:solidFill>
                  <a:schemeClr val="bg1"/>
                </a:solidFill>
              </a:rPr>
              <a:t>I drew a scene from The Secret Garden, the part when they look from the key hole and see the garden that nobody has been in for years, 5-6 years ago my mum bought 2 books Black Beauty and The secret Garden, I liked The Secret Garden more, this book reminds me when I was a younger, I really enjoyed this story, adventure, excitement!</a:t>
            </a:r>
          </a:p>
        </p:txBody>
      </p:sp>
    </p:spTree>
    <p:extLst>
      <p:ext uri="{BB962C8B-B14F-4D97-AF65-F5344CB8AC3E}">
        <p14:creationId xmlns:p14="http://schemas.microsoft.com/office/powerpoint/2010/main" val="121176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AB643-E201-F503-D9ED-D7ACC697847C}"/>
            </a:ext>
          </a:extLst>
        </p:cNvPr>
        <p:cNvGrpSpPr/>
        <p:nvPr/>
      </p:nvGrpSpPr>
      <p:grpSpPr>
        <a:xfrm>
          <a:off x="0" y="0"/>
          <a:ext cx="0" cy="0"/>
          <a:chOff x="0" y="0"/>
          <a:chExt cx="0" cy="0"/>
        </a:xfrm>
      </p:grpSpPr>
      <p:sp>
        <p:nvSpPr>
          <p:cNvPr id="24" name="Rectangle 18">
            <a:extLst>
              <a:ext uri="{FF2B5EF4-FFF2-40B4-BE49-F238E27FC236}">
                <a16:creationId xmlns:a16="http://schemas.microsoft.com/office/drawing/2014/main" id="{7B88A725-01E5-9EE4-E53E-F15C1F17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0">
            <a:extLst>
              <a:ext uri="{FF2B5EF4-FFF2-40B4-BE49-F238E27FC236}">
                <a16:creationId xmlns:a16="http://schemas.microsoft.com/office/drawing/2014/main" id="{10C89A82-D003-60E3-F621-108B57B97E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3EE7F6A-C2B3-7C02-C479-E3C92E868E0C}"/>
              </a:ext>
            </a:extLst>
          </p:cNvPr>
          <p:cNvSpPr>
            <a:spLocks noGrp="1"/>
          </p:cNvSpPr>
          <p:nvPr>
            <p:ph type="ctrTitle"/>
          </p:nvPr>
        </p:nvSpPr>
        <p:spPr>
          <a:xfrm>
            <a:off x="4682834" y="188812"/>
            <a:ext cx="7007418" cy="1454051"/>
          </a:xfrm>
        </p:spPr>
        <p:txBody>
          <a:bodyPr vert="horz" lIns="91440" tIns="45720" rIns="91440" bIns="45720" rtlCol="0" anchor="ctr">
            <a:normAutofit/>
          </a:bodyPr>
          <a:lstStyle/>
          <a:p>
            <a:pPr algn="l"/>
            <a:r>
              <a:rPr lang="en-US" sz="8000" dirty="0">
                <a:solidFill>
                  <a:srgbClr val="FF0000"/>
                </a:solidFill>
                <a:effectLst>
                  <a:glow rad="139700">
                    <a:schemeClr val="accent5">
                      <a:satMod val="175000"/>
                      <a:alpha val="40000"/>
                    </a:schemeClr>
                  </a:glow>
                </a:effectLst>
              </a:rPr>
              <a:t>Re</a:t>
            </a:r>
            <a:r>
              <a:rPr lang="en-US" sz="8000" dirty="0">
                <a:solidFill>
                  <a:srgbClr val="FFC000"/>
                </a:solidFill>
                <a:effectLst>
                  <a:glow rad="139700">
                    <a:schemeClr val="accent5">
                      <a:satMod val="175000"/>
                      <a:alpha val="40000"/>
                    </a:schemeClr>
                  </a:glow>
                </a:effectLst>
              </a:rPr>
              <a:t>ad </a:t>
            </a:r>
            <a:r>
              <a:rPr lang="en-US" sz="8000" dirty="0">
                <a:solidFill>
                  <a:srgbClr val="FFFF00"/>
                </a:solidFill>
                <a:effectLst>
                  <a:glow rad="139700">
                    <a:schemeClr val="accent5">
                      <a:satMod val="175000"/>
                      <a:alpha val="40000"/>
                    </a:schemeClr>
                  </a:glow>
                </a:effectLst>
              </a:rPr>
              <a:t>a R</a:t>
            </a:r>
            <a:r>
              <a:rPr lang="en-US" sz="8000" dirty="0">
                <a:solidFill>
                  <a:srgbClr val="00B050"/>
                </a:solidFill>
                <a:effectLst>
                  <a:glow rad="139700">
                    <a:schemeClr val="accent5">
                      <a:satMod val="175000"/>
                      <a:alpha val="40000"/>
                    </a:schemeClr>
                  </a:glow>
                </a:effectLst>
              </a:rPr>
              <a:t>ai</a:t>
            </a:r>
            <a:r>
              <a:rPr lang="en-US" sz="8000" dirty="0">
                <a:solidFill>
                  <a:srgbClr val="0070C0"/>
                </a:solidFill>
                <a:effectLst>
                  <a:glow rad="139700">
                    <a:schemeClr val="accent5">
                      <a:satMod val="175000"/>
                      <a:alpha val="40000"/>
                    </a:schemeClr>
                  </a:glow>
                </a:effectLst>
              </a:rPr>
              <a:t>nb</a:t>
            </a:r>
            <a:r>
              <a:rPr lang="en-US" sz="8000" dirty="0">
                <a:solidFill>
                  <a:srgbClr val="7030A0"/>
                </a:solidFill>
                <a:effectLst>
                  <a:glow rad="139700">
                    <a:schemeClr val="accent5">
                      <a:satMod val="175000"/>
                      <a:alpha val="40000"/>
                    </a:schemeClr>
                  </a:glow>
                </a:effectLst>
              </a:rPr>
              <a:t>o</a:t>
            </a:r>
            <a:r>
              <a:rPr lang="en-US" sz="8000" dirty="0">
                <a:solidFill>
                  <a:srgbClr val="CC0099"/>
                </a:solidFill>
                <a:effectLst>
                  <a:glow rad="139700">
                    <a:schemeClr val="accent5">
                      <a:satMod val="175000"/>
                      <a:alpha val="40000"/>
                    </a:schemeClr>
                  </a:glow>
                </a:effectLst>
              </a:rPr>
              <a:t>w</a:t>
            </a:r>
            <a:endParaRPr lang="en-US" sz="8000" dirty="0">
              <a:solidFill>
                <a:srgbClr val="000000"/>
              </a:solidFill>
              <a:effectLst>
                <a:glow rad="139700">
                  <a:schemeClr val="accent5">
                    <a:satMod val="175000"/>
                    <a:alpha val="40000"/>
                  </a:schemeClr>
                </a:glow>
              </a:effectLst>
            </a:endParaRPr>
          </a:p>
        </p:txBody>
      </p:sp>
      <p:sp>
        <p:nvSpPr>
          <p:cNvPr id="23" name="Freeform 62">
            <a:extLst>
              <a:ext uri="{FF2B5EF4-FFF2-40B4-BE49-F238E27FC236}">
                <a16:creationId xmlns:a16="http://schemas.microsoft.com/office/drawing/2014/main" id="{15341EC8-5700-D138-9F33-DD29E74AC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4E04E0D5-545A-6670-0F75-84BD593DD89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620" r="563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6" name="Subtitle 2">
            <a:extLst>
              <a:ext uri="{FF2B5EF4-FFF2-40B4-BE49-F238E27FC236}">
                <a16:creationId xmlns:a16="http://schemas.microsoft.com/office/drawing/2014/main" id="{EE41ACA5-1B3E-D783-2C66-CC1E5F039B0F}"/>
              </a:ext>
            </a:extLst>
          </p:cNvPr>
          <p:cNvSpPr txBox="1">
            <a:spLocks/>
          </p:cNvSpPr>
          <p:nvPr/>
        </p:nvSpPr>
        <p:spPr>
          <a:xfrm>
            <a:off x="5992837" y="1594057"/>
            <a:ext cx="6063175" cy="4905217"/>
          </a:xfrm>
          <a:prstGeom prst="rect">
            <a:avLst/>
          </a:prstGeom>
          <a:ln>
            <a:solidFill>
              <a:srgbClr val="FF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dirty="0">
              <a:solidFill>
                <a:srgbClr val="000000"/>
              </a:solidFill>
              <a:ea typeface="Calibri"/>
              <a:cs typeface="Calibri"/>
            </a:endParaRPr>
          </a:p>
          <a:p>
            <a:pPr indent="-228600" algn="l">
              <a:buFont typeface="Arial" panose="020B0604020202020204" pitchFamily="34" charset="0"/>
              <a:buChar char="•"/>
            </a:pPr>
            <a:endParaRPr lang="en-US" sz="2000" b="1" dirty="0">
              <a:solidFill>
                <a:srgbClr val="000000"/>
              </a:solidFill>
            </a:endParaRPr>
          </a:p>
          <a:p>
            <a:pPr algn="l"/>
            <a:r>
              <a:rPr lang="en-US" sz="2000" b="1" dirty="0">
                <a:solidFill>
                  <a:srgbClr val="000000"/>
                </a:solidFill>
              </a:rPr>
              <a:t>In the first week back at school in September, hand your completed rainbow log or scrapbook to your tutor to give to Ms. Tribe (NOA’S Literacy Lead) in the English office. </a:t>
            </a:r>
            <a:endParaRPr lang="en-US" sz="2000" b="1" dirty="0">
              <a:solidFill>
                <a:srgbClr val="000000"/>
              </a:solidFill>
              <a:ea typeface="Calibri"/>
              <a:cs typeface="Calibri"/>
            </a:endParaRPr>
          </a:p>
          <a:p>
            <a:pPr indent="-228600" algn="l">
              <a:buFont typeface="Arial" panose="020B0604020202020204" pitchFamily="34" charset="0"/>
              <a:buChar char="•"/>
            </a:pPr>
            <a:endParaRPr lang="en-US" sz="2000" b="1" dirty="0">
              <a:solidFill>
                <a:srgbClr val="000000"/>
              </a:solidFill>
              <a:ea typeface="Calibri"/>
              <a:cs typeface="Calibri"/>
            </a:endParaRPr>
          </a:p>
          <a:p>
            <a:pPr algn="l"/>
            <a:r>
              <a:rPr lang="en-US" sz="2000" b="1" dirty="0">
                <a:solidFill>
                  <a:srgbClr val="000000"/>
                </a:solidFill>
              </a:rPr>
              <a:t>Everyone who hands in an entry will be awarded merits and will be invited to a Hot Chocolate Celebration Event.</a:t>
            </a:r>
            <a:endParaRPr lang="en-US">
              <a:solidFill>
                <a:srgbClr val="000000"/>
              </a:solidFill>
            </a:endParaRPr>
          </a:p>
          <a:p>
            <a:pPr algn="l"/>
            <a:r>
              <a:rPr lang="en-US" sz="2000" b="1" dirty="0">
                <a:solidFill>
                  <a:srgbClr val="000000"/>
                </a:solidFill>
              </a:rPr>
              <a:t>At the event there will be a grand prize draw to win a £10 Voucher and a voucher will be awarded for the best entry.</a:t>
            </a:r>
            <a:endParaRPr lang="en-US" sz="2000" b="1" dirty="0">
              <a:ea typeface="Calibri"/>
              <a:cs typeface="Calibri"/>
            </a:endParaRPr>
          </a:p>
        </p:txBody>
      </p:sp>
    </p:spTree>
    <p:extLst>
      <p:ext uri="{BB962C8B-B14F-4D97-AF65-F5344CB8AC3E}">
        <p14:creationId xmlns:p14="http://schemas.microsoft.com/office/powerpoint/2010/main" val="358347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See the source image">
            <a:extLst>
              <a:ext uri="{FF2B5EF4-FFF2-40B4-BE49-F238E27FC236}">
                <a16:creationId xmlns:a16="http://schemas.microsoft.com/office/drawing/2014/main" id="{449B7467-CA04-4C9E-85AB-E3957F38F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3"/>
            <a:ext cx="12192000" cy="6861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61FB24-55B3-44F5-8251-30F5A19D4F30}"/>
              </a:ext>
            </a:extLst>
          </p:cNvPr>
          <p:cNvSpPr txBox="1"/>
          <p:nvPr/>
        </p:nvSpPr>
        <p:spPr>
          <a:xfrm>
            <a:off x="152400" y="139171"/>
            <a:ext cx="11887200" cy="830997"/>
          </a:xfrm>
          <a:prstGeom prst="rect">
            <a:avLst/>
          </a:prstGeom>
          <a:solidFill>
            <a:schemeClr val="bg1"/>
          </a:solidFill>
        </p:spPr>
        <p:txBody>
          <a:bodyPr wrap="square" rtlCol="0">
            <a:spAutoFit/>
          </a:bodyPr>
          <a:lstStyle/>
          <a:p>
            <a:r>
              <a:rPr lang="en-GB" sz="4800" b="1" dirty="0">
                <a:solidFill>
                  <a:srgbClr val="403567"/>
                </a:solidFill>
              </a:rPr>
              <a:t>Indigo is for Harmony</a:t>
            </a:r>
          </a:p>
        </p:txBody>
      </p:sp>
      <p:sp>
        <p:nvSpPr>
          <p:cNvPr id="3" name="TextBox 2">
            <a:extLst>
              <a:ext uri="{FF2B5EF4-FFF2-40B4-BE49-F238E27FC236}">
                <a16:creationId xmlns:a16="http://schemas.microsoft.com/office/drawing/2014/main" id="{FF4C01D2-C76E-4D05-8009-3F5E45FFB352}"/>
              </a:ext>
            </a:extLst>
          </p:cNvPr>
          <p:cNvSpPr txBox="1"/>
          <p:nvPr/>
        </p:nvSpPr>
        <p:spPr>
          <a:xfrm>
            <a:off x="300037" y="1061953"/>
            <a:ext cx="3962400" cy="5663089"/>
          </a:xfrm>
          <a:prstGeom prst="rect">
            <a:avLst/>
          </a:prstGeom>
          <a:solidFill>
            <a:srgbClr val="403567"/>
          </a:solidFill>
        </p:spPr>
        <p:txBody>
          <a:bodyPr wrap="square" rtlCol="0">
            <a:spAutoFit/>
          </a:bodyPr>
          <a:lstStyle/>
          <a:p>
            <a:r>
              <a:rPr lang="en-US" sz="2800" b="1" dirty="0">
                <a:solidFill>
                  <a:schemeClr val="bg1"/>
                </a:solidFill>
                <a:latin typeface="Roboto"/>
              </a:rPr>
              <a:t>Noughts and crosses:</a:t>
            </a:r>
          </a:p>
          <a:p>
            <a:r>
              <a:rPr lang="en-US" sz="2800" i="1" dirty="0">
                <a:solidFill>
                  <a:schemeClr val="bg1"/>
                </a:solidFill>
                <a:latin typeface="Roboto"/>
              </a:rPr>
              <a:t>Malorie Blackman</a:t>
            </a:r>
          </a:p>
          <a:p>
            <a:pPr algn="ctr"/>
            <a:endParaRPr lang="en-US" dirty="0">
              <a:solidFill>
                <a:schemeClr val="bg1"/>
              </a:solidFill>
              <a:latin typeface="Roboto"/>
            </a:endParaRPr>
          </a:p>
          <a:p>
            <a:pPr algn="ctr"/>
            <a:r>
              <a:rPr lang="en-US" dirty="0">
                <a:solidFill>
                  <a:schemeClr val="bg1"/>
                </a:solidFill>
                <a:latin typeface="Roboto"/>
              </a:rPr>
              <a:t>This</a:t>
            </a:r>
            <a:r>
              <a:rPr lang="en-US" b="0" i="0" dirty="0">
                <a:solidFill>
                  <a:schemeClr val="bg1"/>
                </a:solidFill>
                <a:effectLst/>
                <a:latin typeface="Roboto"/>
              </a:rPr>
              <a:t> novel is about a friendship between Sephy Hadley, the cross, and </a:t>
            </a:r>
            <a:r>
              <a:rPr lang="en-US" b="0" i="0" u="none" strike="noStrike" dirty="0">
                <a:solidFill>
                  <a:schemeClr val="bg1"/>
                </a:solidFill>
                <a:effectLst/>
                <a:latin typeface="Roboto"/>
              </a:rPr>
              <a:t>Callum McGregor</a:t>
            </a:r>
            <a:r>
              <a:rPr lang="en-US" b="0" i="0" dirty="0">
                <a:solidFill>
                  <a:schemeClr val="bg1"/>
                </a:solidFill>
                <a:effectLst/>
                <a:latin typeface="Roboto"/>
              </a:rPr>
              <a:t>, the nought.</a:t>
            </a:r>
            <a:r>
              <a:rPr lang="en-US" b="0" i="0" dirty="0">
                <a:solidFill>
                  <a:schemeClr val="bg1"/>
                </a:solidFill>
                <a:effectLst/>
                <a:latin typeface="Arial" panose="020B0604020202020204" pitchFamily="34" charset="0"/>
              </a:rPr>
              <a:t> She’s the daughter of a wealthy politician, Kamal Hadley, who </a:t>
            </a:r>
            <a:r>
              <a:rPr lang="en-US" dirty="0">
                <a:solidFill>
                  <a:schemeClr val="bg1"/>
                </a:solidFill>
                <a:latin typeface="Arial" panose="020B0604020202020204" pitchFamily="34" charset="0"/>
              </a:rPr>
              <a:t>then </a:t>
            </a:r>
            <a:r>
              <a:rPr lang="en-US" b="0" i="0" dirty="0">
                <a:solidFill>
                  <a:schemeClr val="bg1"/>
                </a:solidFill>
                <a:effectLst/>
                <a:latin typeface="Arial" panose="020B0604020202020204" pitchFamily="34" charset="0"/>
              </a:rPr>
              <a:t>takes office as Prime Minister. Callum is a nought. They used to play together when Jasmine, Sephy's mother, employed Meggie McGregor, Callum's mother, as a nanny. </a:t>
            </a:r>
            <a:r>
              <a:rPr lang="en-US" dirty="0">
                <a:solidFill>
                  <a:schemeClr val="bg1"/>
                </a:solidFill>
                <a:latin typeface="Roboto"/>
              </a:rPr>
              <a:t>T</a:t>
            </a:r>
            <a:r>
              <a:rPr lang="en-US" b="0" i="0" dirty="0">
                <a:solidFill>
                  <a:schemeClr val="bg1"/>
                </a:solidFill>
                <a:effectLst/>
                <a:latin typeface="Roboto"/>
              </a:rPr>
              <a:t>heir families, will never accept them nothing will be fair. Sephy is the daughter of Kamal Hadley, a successful and important politician who’s moving his way to the top seat in parliament. </a:t>
            </a:r>
            <a:endParaRPr lang="en-GB" dirty="0"/>
          </a:p>
        </p:txBody>
      </p:sp>
      <p:sp>
        <p:nvSpPr>
          <p:cNvPr id="4" name="TextBox 3">
            <a:extLst>
              <a:ext uri="{FF2B5EF4-FFF2-40B4-BE49-F238E27FC236}">
                <a16:creationId xmlns:a16="http://schemas.microsoft.com/office/drawing/2014/main" id="{D3804A1A-4DCD-46DE-A0A5-C7C69510C482}"/>
              </a:ext>
            </a:extLst>
          </p:cNvPr>
          <p:cNvSpPr txBox="1"/>
          <p:nvPr/>
        </p:nvSpPr>
        <p:spPr>
          <a:xfrm>
            <a:off x="8396288" y="1107695"/>
            <a:ext cx="3495675" cy="2308324"/>
          </a:xfrm>
          <a:prstGeom prst="rect">
            <a:avLst/>
          </a:prstGeom>
          <a:solidFill>
            <a:srgbClr val="403567"/>
          </a:solidFill>
        </p:spPr>
        <p:txBody>
          <a:bodyPr wrap="square" rtlCol="0">
            <a:spAutoFit/>
          </a:bodyPr>
          <a:lstStyle/>
          <a:p>
            <a:pPr algn="ctr"/>
            <a:r>
              <a:rPr lang="en-US" b="0" i="0" dirty="0">
                <a:solidFill>
                  <a:schemeClr val="bg1"/>
                </a:solidFill>
                <a:effectLst/>
                <a:latin typeface="Roboto"/>
              </a:rPr>
              <a:t>His society wife drinks herself to not knowing what is happening. She goes to a posh school by chauffeur-driven car and doesn't really understand the discrimination and prejudice the </a:t>
            </a:r>
            <a:r>
              <a:rPr lang="en-US" dirty="0">
                <a:solidFill>
                  <a:schemeClr val="bg1"/>
                </a:solidFill>
                <a:effectLst/>
                <a:latin typeface="Roboto"/>
              </a:rPr>
              <a:t>noughts</a:t>
            </a:r>
            <a:r>
              <a:rPr lang="en-US" b="0" i="0" dirty="0">
                <a:solidFill>
                  <a:schemeClr val="bg1"/>
                </a:solidFill>
                <a:effectLst/>
                <a:latin typeface="Roboto"/>
              </a:rPr>
              <a:t> suffer. Callum knows it all too well. </a:t>
            </a:r>
            <a:endParaRPr lang="en-GB" dirty="0"/>
          </a:p>
        </p:txBody>
      </p:sp>
      <p:sp>
        <p:nvSpPr>
          <p:cNvPr id="5" name="TextBox 4">
            <a:extLst>
              <a:ext uri="{FF2B5EF4-FFF2-40B4-BE49-F238E27FC236}">
                <a16:creationId xmlns:a16="http://schemas.microsoft.com/office/drawing/2014/main" id="{84DC66CC-83EB-49E0-B7CA-E828023574A1}"/>
              </a:ext>
            </a:extLst>
          </p:cNvPr>
          <p:cNvSpPr txBox="1"/>
          <p:nvPr/>
        </p:nvSpPr>
        <p:spPr>
          <a:xfrm>
            <a:off x="8386764" y="4133506"/>
            <a:ext cx="3505199" cy="2585323"/>
          </a:xfrm>
          <a:prstGeom prst="rect">
            <a:avLst/>
          </a:prstGeom>
          <a:solidFill>
            <a:srgbClr val="403567"/>
          </a:solidFill>
        </p:spPr>
        <p:txBody>
          <a:bodyPr wrap="square" rtlCol="0">
            <a:spAutoFit/>
          </a:bodyPr>
          <a:lstStyle/>
          <a:p>
            <a:pPr algn="ctr"/>
            <a:r>
              <a:rPr lang="en-GB" dirty="0">
                <a:solidFill>
                  <a:schemeClr val="bg1"/>
                </a:solidFill>
              </a:rPr>
              <a:t>I tried not to tell to much, but this story is very emotional, its got anger in it and in some places in the novel the author really speaks to the readers asking their opinion, it make you feel like part of the story, I really liked this book I think that is an important, good book.</a:t>
            </a:r>
          </a:p>
        </p:txBody>
      </p:sp>
      <p:pic>
        <p:nvPicPr>
          <p:cNvPr id="6152" name="Picture 8" descr="Image result for Noughts &amp; Crosses">
            <a:extLst>
              <a:ext uri="{FF2B5EF4-FFF2-40B4-BE49-F238E27FC236}">
                <a16:creationId xmlns:a16="http://schemas.microsoft.com/office/drawing/2014/main" id="{997B0066-6A66-4A1C-8F89-61BBE4768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3" y="1116193"/>
            <a:ext cx="3524253" cy="560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39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Image result for violet colour ">
            <a:extLst>
              <a:ext uri="{FF2B5EF4-FFF2-40B4-BE49-F238E27FC236}">
                <a16:creationId xmlns:a16="http://schemas.microsoft.com/office/drawing/2014/main" id="{899A420B-C227-4D65-8161-1F34EE8B9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D9CB31-5AA0-4C77-9AC1-EEFE99912292}"/>
              </a:ext>
            </a:extLst>
          </p:cNvPr>
          <p:cNvSpPr txBox="1"/>
          <p:nvPr/>
        </p:nvSpPr>
        <p:spPr>
          <a:xfrm>
            <a:off x="390525" y="381000"/>
            <a:ext cx="11410950" cy="830997"/>
          </a:xfrm>
          <a:prstGeom prst="rect">
            <a:avLst/>
          </a:prstGeom>
          <a:solidFill>
            <a:schemeClr val="bg1"/>
          </a:solidFill>
        </p:spPr>
        <p:txBody>
          <a:bodyPr wrap="square" rtlCol="0">
            <a:spAutoFit/>
          </a:bodyPr>
          <a:lstStyle/>
          <a:p>
            <a:r>
              <a:rPr lang="en-GB" sz="4800" b="1" dirty="0">
                <a:solidFill>
                  <a:srgbClr val="9E1A95"/>
                </a:solidFill>
              </a:rPr>
              <a:t>Violet is for Spirit</a:t>
            </a:r>
          </a:p>
        </p:txBody>
      </p:sp>
      <p:sp>
        <p:nvSpPr>
          <p:cNvPr id="5" name="TextBox 4">
            <a:extLst>
              <a:ext uri="{FF2B5EF4-FFF2-40B4-BE49-F238E27FC236}">
                <a16:creationId xmlns:a16="http://schemas.microsoft.com/office/drawing/2014/main" id="{44F1334F-969D-4BB0-9FAA-730D5B8F33A4}"/>
              </a:ext>
            </a:extLst>
          </p:cNvPr>
          <p:cNvSpPr txBox="1"/>
          <p:nvPr/>
        </p:nvSpPr>
        <p:spPr>
          <a:xfrm>
            <a:off x="5376859" y="1575201"/>
            <a:ext cx="2952751" cy="2339102"/>
          </a:xfrm>
          <a:prstGeom prst="rect">
            <a:avLst/>
          </a:prstGeom>
          <a:solidFill>
            <a:srgbClr val="9E1A95"/>
          </a:solidFill>
        </p:spPr>
        <p:txBody>
          <a:bodyPr wrap="square" rtlCol="0">
            <a:spAutoFit/>
          </a:bodyPr>
          <a:lstStyle/>
          <a:p>
            <a:r>
              <a:rPr lang="en-GB" sz="2800" b="1" dirty="0">
                <a:solidFill>
                  <a:schemeClr val="bg1"/>
                </a:solidFill>
              </a:rPr>
              <a:t>M Is For Autism:</a:t>
            </a:r>
          </a:p>
          <a:p>
            <a:r>
              <a:rPr lang="en-GB" sz="2800" i="1" dirty="0">
                <a:solidFill>
                  <a:schemeClr val="bg1"/>
                </a:solidFill>
              </a:rPr>
              <a:t>Vicky Martin</a:t>
            </a:r>
          </a:p>
          <a:p>
            <a:r>
              <a:rPr lang="en-GB" dirty="0">
                <a:solidFill>
                  <a:schemeClr val="bg1"/>
                </a:solidFill>
              </a:rPr>
              <a:t>Also  The Students of Limpsfeild Grange School</a:t>
            </a:r>
          </a:p>
          <a:p>
            <a:endParaRPr lang="en-GB" dirty="0">
              <a:solidFill>
                <a:schemeClr val="bg1"/>
              </a:solidFill>
            </a:endParaRPr>
          </a:p>
          <a:p>
            <a:pPr algn="ctr"/>
            <a:r>
              <a:rPr lang="en-GB" dirty="0">
                <a:solidFill>
                  <a:schemeClr val="bg1"/>
                </a:solidFill>
              </a:rPr>
              <a:t>This novel is about the reality of life with Autism </a:t>
            </a:r>
          </a:p>
        </p:txBody>
      </p:sp>
      <p:sp>
        <p:nvSpPr>
          <p:cNvPr id="7" name="TextBox 6">
            <a:extLst>
              <a:ext uri="{FF2B5EF4-FFF2-40B4-BE49-F238E27FC236}">
                <a16:creationId xmlns:a16="http://schemas.microsoft.com/office/drawing/2014/main" id="{B0E11A1F-BFD3-445D-92A9-5DB2ED984F3B}"/>
              </a:ext>
            </a:extLst>
          </p:cNvPr>
          <p:cNvSpPr txBox="1"/>
          <p:nvPr/>
        </p:nvSpPr>
        <p:spPr>
          <a:xfrm>
            <a:off x="5376858" y="4168676"/>
            <a:ext cx="2952751" cy="2308324"/>
          </a:xfrm>
          <a:prstGeom prst="rect">
            <a:avLst/>
          </a:prstGeom>
          <a:solidFill>
            <a:srgbClr val="9E1A95"/>
          </a:solidFill>
        </p:spPr>
        <p:txBody>
          <a:bodyPr wrap="square" rtlCol="0">
            <a:spAutoFit/>
          </a:bodyPr>
          <a:lstStyle/>
          <a:p>
            <a:pPr algn="ctr"/>
            <a:r>
              <a:rPr lang="en-US" b="0" i="0" dirty="0">
                <a:solidFill>
                  <a:schemeClr val="bg1"/>
                </a:solidFill>
                <a:effectLst/>
              </a:rPr>
              <a:t>M is for Autism shows real life experiences to create a warm and funny novel that captures the highs and lows of being different in a world of normal, children who are different but the same. </a:t>
            </a:r>
            <a:endParaRPr lang="en-GB" dirty="0">
              <a:solidFill>
                <a:schemeClr val="bg1"/>
              </a:solidFill>
            </a:endParaRPr>
          </a:p>
        </p:txBody>
      </p:sp>
      <p:pic>
        <p:nvPicPr>
          <p:cNvPr id="7180" name="Picture 12" descr="Image result for m is for autism">
            <a:extLst>
              <a:ext uri="{FF2B5EF4-FFF2-40B4-BE49-F238E27FC236}">
                <a16:creationId xmlns:a16="http://schemas.microsoft.com/office/drawing/2014/main" id="{E6B828C4-64F7-4A9A-A068-726BA0A71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45" y="1455771"/>
            <a:ext cx="3457576" cy="51584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696F71D-333A-4E57-A694-17B11DC611CF}"/>
              </a:ext>
            </a:extLst>
          </p:cNvPr>
          <p:cNvSpPr txBox="1"/>
          <p:nvPr/>
        </p:nvSpPr>
        <p:spPr>
          <a:xfrm>
            <a:off x="9315449" y="1634341"/>
            <a:ext cx="2047878" cy="4801314"/>
          </a:xfrm>
          <a:prstGeom prst="rect">
            <a:avLst/>
          </a:prstGeom>
          <a:solidFill>
            <a:srgbClr val="9E1A95"/>
          </a:solidFill>
        </p:spPr>
        <p:txBody>
          <a:bodyPr wrap="square" rtlCol="0">
            <a:spAutoFit/>
          </a:bodyPr>
          <a:lstStyle/>
          <a:p>
            <a:pPr algn="ctr"/>
            <a:r>
              <a:rPr lang="en-GB" dirty="0">
                <a:solidFill>
                  <a:schemeClr val="bg1"/>
                </a:solidFill>
              </a:rPr>
              <a:t>This book is very personal I would say because children are talking about their life, and their struggles, and how other people stare at them on the streets when they walk past each other.                         I really liked this book it made my smile on some parts. </a:t>
            </a:r>
            <a:endParaRPr lang="en-GB" dirty="0"/>
          </a:p>
        </p:txBody>
      </p:sp>
    </p:spTree>
    <p:extLst>
      <p:ext uri="{BB962C8B-B14F-4D97-AF65-F5344CB8AC3E}">
        <p14:creationId xmlns:p14="http://schemas.microsoft.com/office/powerpoint/2010/main" val="370531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4200-984E-466E-9C27-48E94CD8E9C1}"/>
              </a:ext>
            </a:extLst>
          </p:cNvPr>
          <p:cNvSpPr>
            <a:spLocks noGrp="1"/>
          </p:cNvSpPr>
          <p:nvPr>
            <p:ph type="ctrTitle"/>
          </p:nvPr>
        </p:nvSpPr>
        <p:spPr>
          <a:xfrm>
            <a:off x="4682834" y="188812"/>
            <a:ext cx="7007418" cy="1454051"/>
          </a:xfrm>
        </p:spPr>
        <p:txBody>
          <a:bodyPr vert="horz" lIns="91440" tIns="45720" rIns="91440" bIns="45720" rtlCol="0" anchor="ctr">
            <a:normAutofit/>
          </a:bodyPr>
          <a:lstStyle/>
          <a:p>
            <a:pPr algn="l"/>
            <a:r>
              <a:rPr lang="en-US" sz="8000" dirty="0">
                <a:solidFill>
                  <a:srgbClr val="FF0000"/>
                </a:solidFill>
                <a:effectLst>
                  <a:glow rad="139700">
                    <a:schemeClr val="accent5">
                      <a:satMod val="175000"/>
                      <a:alpha val="40000"/>
                    </a:schemeClr>
                  </a:glow>
                </a:effectLst>
              </a:rPr>
              <a:t>Re</a:t>
            </a:r>
            <a:r>
              <a:rPr lang="en-US" sz="8000" dirty="0">
                <a:solidFill>
                  <a:srgbClr val="FFC000"/>
                </a:solidFill>
                <a:effectLst>
                  <a:glow rad="139700">
                    <a:schemeClr val="accent5">
                      <a:satMod val="175000"/>
                      <a:alpha val="40000"/>
                    </a:schemeClr>
                  </a:glow>
                </a:effectLst>
              </a:rPr>
              <a:t>ad </a:t>
            </a:r>
            <a:r>
              <a:rPr lang="en-US" sz="8000" dirty="0">
                <a:solidFill>
                  <a:srgbClr val="FFFF00"/>
                </a:solidFill>
                <a:effectLst>
                  <a:glow rad="139700">
                    <a:schemeClr val="accent5">
                      <a:satMod val="175000"/>
                      <a:alpha val="40000"/>
                    </a:schemeClr>
                  </a:glow>
                </a:effectLst>
              </a:rPr>
              <a:t>a R</a:t>
            </a:r>
            <a:r>
              <a:rPr lang="en-US" sz="8000" dirty="0">
                <a:solidFill>
                  <a:srgbClr val="00B050"/>
                </a:solidFill>
                <a:effectLst>
                  <a:glow rad="139700">
                    <a:schemeClr val="accent5">
                      <a:satMod val="175000"/>
                      <a:alpha val="40000"/>
                    </a:schemeClr>
                  </a:glow>
                </a:effectLst>
              </a:rPr>
              <a:t>ai</a:t>
            </a:r>
            <a:r>
              <a:rPr lang="en-US" sz="8000" dirty="0">
                <a:solidFill>
                  <a:srgbClr val="0070C0"/>
                </a:solidFill>
                <a:effectLst>
                  <a:glow rad="139700">
                    <a:schemeClr val="accent5">
                      <a:satMod val="175000"/>
                      <a:alpha val="40000"/>
                    </a:schemeClr>
                  </a:glow>
                </a:effectLst>
              </a:rPr>
              <a:t>nb</a:t>
            </a:r>
            <a:r>
              <a:rPr lang="en-US" sz="8000" dirty="0">
                <a:solidFill>
                  <a:srgbClr val="7030A0"/>
                </a:solidFill>
                <a:effectLst>
                  <a:glow rad="139700">
                    <a:schemeClr val="accent5">
                      <a:satMod val="175000"/>
                      <a:alpha val="40000"/>
                    </a:schemeClr>
                  </a:glow>
                </a:effectLst>
              </a:rPr>
              <a:t>o</a:t>
            </a:r>
            <a:r>
              <a:rPr lang="en-US" sz="8000" dirty="0">
                <a:solidFill>
                  <a:srgbClr val="CC0099"/>
                </a:solidFill>
                <a:effectLst>
                  <a:glow rad="139700">
                    <a:schemeClr val="accent5">
                      <a:satMod val="175000"/>
                      <a:alpha val="40000"/>
                    </a:schemeClr>
                  </a:glow>
                </a:effectLst>
              </a:rPr>
              <a:t>w</a:t>
            </a:r>
            <a:endParaRPr lang="en-US" sz="8000" dirty="0">
              <a:solidFill>
                <a:srgbClr val="000000"/>
              </a:solidFill>
              <a:effectLst>
                <a:glow rad="139700">
                  <a:schemeClr val="accent5">
                    <a:satMod val="175000"/>
                    <a:alpha val="40000"/>
                  </a:schemeClr>
                </a:glow>
              </a:effectLst>
            </a:endParaRPr>
          </a:p>
        </p:txBody>
      </p:sp>
      <p:pic>
        <p:nvPicPr>
          <p:cNvPr id="9" name="Picture 8">
            <a:extLst>
              <a:ext uri="{FF2B5EF4-FFF2-40B4-BE49-F238E27FC236}">
                <a16:creationId xmlns:a16="http://schemas.microsoft.com/office/drawing/2014/main" id="{7F1A866B-F11F-45E4-ABBC-6CCF78E5D5C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620" r="563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6" name="Subtitle 2">
            <a:extLst>
              <a:ext uri="{FF2B5EF4-FFF2-40B4-BE49-F238E27FC236}">
                <a16:creationId xmlns:a16="http://schemas.microsoft.com/office/drawing/2014/main" id="{CE44D47D-F2C2-40C6-9CE5-C44A77B26169}"/>
              </a:ext>
            </a:extLst>
          </p:cNvPr>
          <p:cNvSpPr txBox="1">
            <a:spLocks/>
          </p:cNvSpPr>
          <p:nvPr/>
        </p:nvSpPr>
        <p:spPr>
          <a:xfrm>
            <a:off x="5992837" y="1594057"/>
            <a:ext cx="6063175" cy="4905217"/>
          </a:xfrm>
          <a:prstGeom prst="rect">
            <a:avLst/>
          </a:prstGeom>
          <a:ln>
            <a:solidFill>
              <a:srgbClr val="FF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sz="2000" b="1" dirty="0">
                <a:solidFill>
                  <a:srgbClr val="000000"/>
                </a:solidFill>
              </a:rPr>
              <a:t>The challenge is to complete the rainbow, but all entries- even if you only complete one </a:t>
            </a:r>
            <a:r>
              <a:rPr lang="en-US" sz="2000" b="1" dirty="0" err="1">
                <a:solidFill>
                  <a:srgbClr val="000000"/>
                </a:solidFill>
              </a:rPr>
              <a:t>colour</a:t>
            </a:r>
            <a:r>
              <a:rPr lang="en-US" sz="2000" b="1" dirty="0">
                <a:solidFill>
                  <a:srgbClr val="000000"/>
                </a:solidFill>
              </a:rPr>
              <a:t> will </a:t>
            </a:r>
            <a:r>
              <a:rPr lang="en-US" sz="2000" b="1">
                <a:solidFill>
                  <a:srgbClr val="000000"/>
                </a:solidFill>
              </a:rPr>
              <a:t>receive an award.</a:t>
            </a:r>
            <a:endParaRPr lang="en-US"/>
          </a:p>
        </p:txBody>
      </p:sp>
    </p:spTree>
    <p:extLst>
      <p:ext uri="{BB962C8B-B14F-4D97-AF65-F5344CB8AC3E}">
        <p14:creationId xmlns:p14="http://schemas.microsoft.com/office/powerpoint/2010/main" val="95886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4200-984E-466E-9C27-48E94CD8E9C1}"/>
              </a:ext>
            </a:extLst>
          </p:cNvPr>
          <p:cNvSpPr>
            <a:spLocks noGrp="1"/>
          </p:cNvSpPr>
          <p:nvPr>
            <p:ph type="ctrTitle"/>
          </p:nvPr>
        </p:nvSpPr>
        <p:spPr>
          <a:xfrm>
            <a:off x="4682834" y="188812"/>
            <a:ext cx="7007418" cy="1454051"/>
          </a:xfrm>
        </p:spPr>
        <p:txBody>
          <a:bodyPr vert="horz" lIns="91440" tIns="45720" rIns="91440" bIns="45720" rtlCol="0" anchor="ctr">
            <a:normAutofit/>
          </a:bodyPr>
          <a:lstStyle/>
          <a:p>
            <a:pPr algn="l"/>
            <a:r>
              <a:rPr lang="en-US" sz="8000" dirty="0">
                <a:solidFill>
                  <a:srgbClr val="FF0000"/>
                </a:solidFill>
                <a:effectLst>
                  <a:glow rad="139700">
                    <a:schemeClr val="accent5">
                      <a:satMod val="175000"/>
                      <a:alpha val="40000"/>
                    </a:schemeClr>
                  </a:glow>
                </a:effectLst>
              </a:rPr>
              <a:t>Re</a:t>
            </a:r>
            <a:r>
              <a:rPr lang="en-US" sz="8000" dirty="0">
                <a:solidFill>
                  <a:srgbClr val="FFC000"/>
                </a:solidFill>
                <a:effectLst>
                  <a:glow rad="139700">
                    <a:schemeClr val="accent5">
                      <a:satMod val="175000"/>
                      <a:alpha val="40000"/>
                    </a:schemeClr>
                  </a:glow>
                </a:effectLst>
              </a:rPr>
              <a:t>ad </a:t>
            </a:r>
            <a:r>
              <a:rPr lang="en-US" sz="8000" dirty="0">
                <a:solidFill>
                  <a:srgbClr val="FFFF00"/>
                </a:solidFill>
                <a:effectLst>
                  <a:glow rad="139700">
                    <a:schemeClr val="accent5">
                      <a:satMod val="175000"/>
                      <a:alpha val="40000"/>
                    </a:schemeClr>
                  </a:glow>
                </a:effectLst>
              </a:rPr>
              <a:t>a R</a:t>
            </a:r>
            <a:r>
              <a:rPr lang="en-US" sz="8000" dirty="0">
                <a:solidFill>
                  <a:srgbClr val="00B050"/>
                </a:solidFill>
                <a:effectLst>
                  <a:glow rad="139700">
                    <a:schemeClr val="accent5">
                      <a:satMod val="175000"/>
                      <a:alpha val="40000"/>
                    </a:schemeClr>
                  </a:glow>
                </a:effectLst>
              </a:rPr>
              <a:t>ai</a:t>
            </a:r>
            <a:r>
              <a:rPr lang="en-US" sz="8000" dirty="0">
                <a:solidFill>
                  <a:srgbClr val="0070C0"/>
                </a:solidFill>
                <a:effectLst>
                  <a:glow rad="139700">
                    <a:schemeClr val="accent5">
                      <a:satMod val="175000"/>
                      <a:alpha val="40000"/>
                    </a:schemeClr>
                  </a:glow>
                </a:effectLst>
              </a:rPr>
              <a:t>nb</a:t>
            </a:r>
            <a:r>
              <a:rPr lang="en-US" sz="8000" dirty="0">
                <a:solidFill>
                  <a:srgbClr val="7030A0"/>
                </a:solidFill>
                <a:effectLst>
                  <a:glow rad="139700">
                    <a:schemeClr val="accent5">
                      <a:satMod val="175000"/>
                      <a:alpha val="40000"/>
                    </a:schemeClr>
                  </a:glow>
                </a:effectLst>
              </a:rPr>
              <a:t>o</a:t>
            </a:r>
            <a:r>
              <a:rPr lang="en-US" sz="8000" dirty="0">
                <a:solidFill>
                  <a:srgbClr val="CC0099"/>
                </a:solidFill>
                <a:effectLst>
                  <a:glow rad="139700">
                    <a:schemeClr val="accent5">
                      <a:satMod val="175000"/>
                      <a:alpha val="40000"/>
                    </a:schemeClr>
                  </a:glow>
                </a:effectLst>
              </a:rPr>
              <a:t>w</a:t>
            </a:r>
            <a:endParaRPr lang="en-US" sz="8000" dirty="0">
              <a:solidFill>
                <a:srgbClr val="000000"/>
              </a:solidFill>
              <a:effectLst>
                <a:glow rad="139700">
                  <a:schemeClr val="accent5">
                    <a:satMod val="175000"/>
                    <a:alpha val="40000"/>
                  </a:schemeClr>
                </a:glow>
              </a:effectLst>
            </a:endParaRPr>
          </a:p>
        </p:txBody>
      </p:sp>
      <p:pic>
        <p:nvPicPr>
          <p:cNvPr id="9" name="Picture 8">
            <a:extLst>
              <a:ext uri="{FF2B5EF4-FFF2-40B4-BE49-F238E27FC236}">
                <a16:creationId xmlns:a16="http://schemas.microsoft.com/office/drawing/2014/main" id="{7F1A866B-F11F-45E4-ABBC-6CCF78E5D5C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620" r="563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6" name="Subtitle 2">
            <a:extLst>
              <a:ext uri="{FF2B5EF4-FFF2-40B4-BE49-F238E27FC236}">
                <a16:creationId xmlns:a16="http://schemas.microsoft.com/office/drawing/2014/main" id="{CE44D47D-F2C2-40C6-9CE5-C44A77B26169}"/>
              </a:ext>
            </a:extLst>
          </p:cNvPr>
          <p:cNvSpPr txBox="1">
            <a:spLocks/>
          </p:cNvSpPr>
          <p:nvPr/>
        </p:nvSpPr>
        <p:spPr>
          <a:xfrm>
            <a:off x="5992837" y="1594057"/>
            <a:ext cx="6063175" cy="4905217"/>
          </a:xfrm>
          <a:prstGeom prst="rect">
            <a:avLst/>
          </a:prstGeom>
          <a:ln>
            <a:solidFill>
              <a:srgbClr val="FF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dirty="0">
              <a:solidFill>
                <a:srgbClr val="000000"/>
              </a:solidFill>
            </a:endParaRPr>
          </a:p>
          <a:p>
            <a:pPr indent="-228600" algn="l">
              <a:buFont typeface="Arial" panose="020B0604020202020204" pitchFamily="34" charset="0"/>
              <a:buChar char="•"/>
            </a:pPr>
            <a:r>
              <a:rPr lang="en-US" sz="2000" b="1" dirty="0">
                <a:solidFill>
                  <a:srgbClr val="000000"/>
                </a:solidFill>
              </a:rPr>
              <a:t>Here is a very quick guide to each part of the challenge.</a:t>
            </a:r>
          </a:p>
          <a:p>
            <a:pPr algn="l"/>
            <a:r>
              <a:rPr lang="en-US" sz="2000" b="1" dirty="0">
                <a:solidFill>
                  <a:srgbClr val="000000"/>
                </a:solidFill>
              </a:rPr>
              <a:t>And an example of one of our previous winners.</a:t>
            </a:r>
          </a:p>
          <a:p>
            <a:pPr indent="-228600" algn="l">
              <a:buFont typeface="Arial" panose="020B0604020202020204" pitchFamily="34" charset="0"/>
              <a:buChar char="•"/>
            </a:pPr>
            <a:endParaRPr lang="en-US" sz="2000" b="1" dirty="0">
              <a:solidFill>
                <a:srgbClr val="000000"/>
              </a:solidFill>
            </a:endParaRPr>
          </a:p>
        </p:txBody>
      </p:sp>
    </p:spTree>
    <p:extLst>
      <p:ext uri="{BB962C8B-B14F-4D97-AF65-F5344CB8AC3E}">
        <p14:creationId xmlns:p14="http://schemas.microsoft.com/office/powerpoint/2010/main" val="8180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01304B-A9D5-455F-8429-E136974DDF84}"/>
              </a:ext>
            </a:extLst>
          </p:cNvPr>
          <p:cNvSpPr>
            <a:spLocks noGrp="1"/>
          </p:cNvSpPr>
          <p:nvPr>
            <p:ph type="title"/>
          </p:nvPr>
        </p:nvSpPr>
        <p:spPr>
          <a:xfrm>
            <a:off x="1179576" y="822960"/>
            <a:ext cx="9829800" cy="1325880"/>
          </a:xfrm>
        </p:spPr>
        <p:txBody>
          <a:bodyPr>
            <a:normAutofit/>
          </a:bodyPr>
          <a:lstStyle/>
          <a:p>
            <a:r>
              <a:rPr lang="en-US" sz="4000" dirty="0">
                <a:solidFill>
                  <a:srgbClr val="FF0000"/>
                </a:solidFill>
                <a:effectLst>
                  <a:glow rad="139700">
                    <a:schemeClr val="accent5">
                      <a:satMod val="175000"/>
                      <a:alpha val="40000"/>
                    </a:schemeClr>
                  </a:glow>
                </a:effectLst>
              </a:rPr>
              <a:t>Re</a:t>
            </a:r>
            <a:r>
              <a:rPr lang="en-US" sz="4000" dirty="0">
                <a:solidFill>
                  <a:srgbClr val="FFC000"/>
                </a:solidFill>
                <a:effectLst>
                  <a:glow rad="139700">
                    <a:schemeClr val="accent5">
                      <a:satMod val="175000"/>
                      <a:alpha val="40000"/>
                    </a:schemeClr>
                  </a:glow>
                </a:effectLst>
              </a:rPr>
              <a:t>ad </a:t>
            </a:r>
            <a:r>
              <a:rPr lang="en-US" sz="4000" dirty="0">
                <a:solidFill>
                  <a:srgbClr val="FFFF00"/>
                </a:solidFill>
                <a:effectLst>
                  <a:glow rad="139700">
                    <a:schemeClr val="accent5">
                      <a:satMod val="175000"/>
                      <a:alpha val="40000"/>
                    </a:schemeClr>
                  </a:glow>
                </a:effectLst>
              </a:rPr>
              <a:t>a R</a:t>
            </a:r>
            <a:r>
              <a:rPr lang="en-US" sz="4000" dirty="0">
                <a:solidFill>
                  <a:srgbClr val="00B050"/>
                </a:solidFill>
                <a:effectLst>
                  <a:glow rad="139700">
                    <a:schemeClr val="accent5">
                      <a:satMod val="175000"/>
                      <a:alpha val="40000"/>
                    </a:schemeClr>
                  </a:glow>
                </a:effectLst>
              </a:rPr>
              <a:t>ai</a:t>
            </a:r>
            <a:r>
              <a:rPr lang="en-US" sz="4000" dirty="0">
                <a:solidFill>
                  <a:srgbClr val="0070C0"/>
                </a:solidFill>
                <a:effectLst>
                  <a:glow rad="139700">
                    <a:schemeClr val="accent5">
                      <a:satMod val="175000"/>
                      <a:alpha val="40000"/>
                    </a:schemeClr>
                  </a:glow>
                </a:effectLst>
              </a:rPr>
              <a:t>nb</a:t>
            </a:r>
            <a:r>
              <a:rPr lang="en-US" sz="4000" dirty="0">
                <a:solidFill>
                  <a:srgbClr val="7030A0"/>
                </a:solidFill>
                <a:effectLst>
                  <a:glow rad="139700">
                    <a:schemeClr val="accent5">
                      <a:satMod val="175000"/>
                      <a:alpha val="40000"/>
                    </a:schemeClr>
                  </a:glow>
                </a:effectLst>
              </a:rPr>
              <a:t>o</a:t>
            </a:r>
            <a:r>
              <a:rPr lang="en-US" sz="4000" dirty="0">
                <a:solidFill>
                  <a:srgbClr val="CC0099"/>
                </a:solidFill>
                <a:effectLst>
                  <a:glow rad="139700">
                    <a:schemeClr val="accent5">
                      <a:satMod val="175000"/>
                      <a:alpha val="40000"/>
                    </a:schemeClr>
                  </a:glow>
                </a:effectLst>
              </a:rPr>
              <a:t>w </a:t>
            </a:r>
            <a:r>
              <a:rPr lang="en-US" sz="4000" dirty="0">
                <a:solidFill>
                  <a:srgbClr val="FF0000"/>
                </a:solidFill>
                <a:effectLst>
                  <a:glow rad="139700">
                    <a:schemeClr val="accent5">
                      <a:satMod val="175000"/>
                      <a:alpha val="40000"/>
                    </a:schemeClr>
                  </a:glow>
                </a:effectLst>
              </a:rPr>
              <a:t>Re</a:t>
            </a:r>
            <a:r>
              <a:rPr lang="en-US" sz="4000" dirty="0">
                <a:solidFill>
                  <a:srgbClr val="FFC000"/>
                </a:solidFill>
                <a:effectLst>
                  <a:glow rad="139700">
                    <a:schemeClr val="accent5">
                      <a:satMod val="175000"/>
                      <a:alpha val="40000"/>
                    </a:schemeClr>
                  </a:glow>
                </a:effectLst>
              </a:rPr>
              <a:t>ad</a:t>
            </a:r>
            <a:r>
              <a:rPr lang="en-US" sz="4000" dirty="0">
                <a:solidFill>
                  <a:srgbClr val="FFFF00"/>
                </a:solidFill>
                <a:effectLst>
                  <a:glow rad="139700">
                    <a:schemeClr val="accent5">
                      <a:satMod val="175000"/>
                      <a:alpha val="40000"/>
                    </a:schemeClr>
                  </a:glow>
                </a:effectLst>
              </a:rPr>
              <a:t>in</a:t>
            </a:r>
            <a:r>
              <a:rPr lang="en-US" sz="4000" dirty="0">
                <a:solidFill>
                  <a:srgbClr val="00B050"/>
                </a:solidFill>
                <a:effectLst>
                  <a:glow rad="139700">
                    <a:schemeClr val="accent5">
                      <a:satMod val="175000"/>
                      <a:alpha val="40000"/>
                    </a:schemeClr>
                  </a:glow>
                </a:effectLst>
              </a:rPr>
              <a:t>g</a:t>
            </a:r>
            <a:r>
              <a:rPr lang="en-US" sz="4000" dirty="0">
                <a:solidFill>
                  <a:srgbClr val="CC0099"/>
                </a:solidFill>
                <a:effectLst>
                  <a:glow rad="139700">
                    <a:schemeClr val="accent5">
                      <a:satMod val="175000"/>
                      <a:alpha val="40000"/>
                    </a:schemeClr>
                  </a:glow>
                </a:effectLst>
              </a:rPr>
              <a:t> </a:t>
            </a:r>
            <a:r>
              <a:rPr lang="en-US" sz="4000" dirty="0">
                <a:solidFill>
                  <a:srgbClr val="0070C0"/>
                </a:solidFill>
                <a:effectLst>
                  <a:glow rad="139700">
                    <a:schemeClr val="accent5">
                      <a:satMod val="175000"/>
                      <a:alpha val="40000"/>
                    </a:schemeClr>
                  </a:glow>
                </a:effectLst>
              </a:rPr>
              <a:t>L</a:t>
            </a:r>
            <a:r>
              <a:rPr lang="en-US" sz="4000" dirty="0">
                <a:solidFill>
                  <a:srgbClr val="7030A0"/>
                </a:solidFill>
                <a:effectLst>
                  <a:glow rad="139700">
                    <a:schemeClr val="accent5">
                      <a:satMod val="175000"/>
                      <a:alpha val="40000"/>
                    </a:schemeClr>
                  </a:glow>
                </a:effectLst>
              </a:rPr>
              <a:t>o</a:t>
            </a:r>
            <a:r>
              <a:rPr lang="en-US" sz="4000" dirty="0">
                <a:solidFill>
                  <a:srgbClr val="CC0099"/>
                </a:solidFill>
                <a:effectLst>
                  <a:glow rad="139700">
                    <a:schemeClr val="accent5">
                      <a:satMod val="175000"/>
                      <a:alpha val="40000"/>
                    </a:schemeClr>
                  </a:glow>
                </a:effectLst>
              </a:rPr>
              <a:t>g</a:t>
            </a:r>
            <a:endParaRPr lang="en-GB" sz="4000" dirty="0">
              <a:solidFill>
                <a:srgbClr val="FFFFFF"/>
              </a:solidFill>
            </a:endParaRPr>
          </a:p>
        </p:txBody>
      </p:sp>
      <p:sp>
        <p:nvSpPr>
          <p:cNvPr id="3" name="Content Placeholder 2">
            <a:extLst>
              <a:ext uri="{FF2B5EF4-FFF2-40B4-BE49-F238E27FC236}">
                <a16:creationId xmlns:a16="http://schemas.microsoft.com/office/drawing/2014/main" id="{A1639E17-1BE0-4A4A-8942-671649F1E013}"/>
              </a:ext>
            </a:extLst>
          </p:cNvPr>
          <p:cNvSpPr>
            <a:spLocks noGrp="1"/>
          </p:cNvSpPr>
          <p:nvPr>
            <p:ph idx="1"/>
          </p:nvPr>
        </p:nvSpPr>
        <p:spPr>
          <a:xfrm>
            <a:off x="182881" y="2504050"/>
            <a:ext cx="5748688" cy="3550996"/>
          </a:xfrm>
          <a:ln>
            <a:solidFill>
              <a:srgbClr val="FFC000"/>
            </a:solidFill>
          </a:ln>
        </p:spPr>
        <p:txBody>
          <a:bodyPr anchor="ctr">
            <a:normAutofit/>
          </a:bodyPr>
          <a:lstStyle/>
          <a:p>
            <a:pPr marL="0" indent="0">
              <a:buNone/>
            </a:pPr>
            <a:r>
              <a:rPr lang="en-US" sz="1900" b="1" dirty="0">
                <a:solidFill>
                  <a:srgbClr val="000000"/>
                </a:solidFill>
              </a:rPr>
              <a:t>As you read the rainbow, simply log your completed challenges on your own rainbow or, if you want to create a lasting memory of your reading, create a digital or paper scrapbook of your reading rainbow.</a:t>
            </a:r>
          </a:p>
          <a:p>
            <a:endParaRPr lang="en-US" sz="1900" b="1" dirty="0">
              <a:solidFill>
                <a:srgbClr val="000000"/>
              </a:solidFill>
            </a:endParaRPr>
          </a:p>
          <a:p>
            <a:pPr marL="0" indent="0">
              <a:buNone/>
            </a:pPr>
            <a:r>
              <a:rPr lang="en-US" sz="1900" b="1" dirty="0">
                <a:solidFill>
                  <a:srgbClr val="000000"/>
                </a:solidFill>
              </a:rPr>
              <a:t>Make sure you record:</a:t>
            </a:r>
          </a:p>
          <a:p>
            <a:pPr>
              <a:buFontTx/>
              <a:buChar char="-"/>
            </a:pPr>
            <a:r>
              <a:rPr lang="en-US" sz="1900" b="1" dirty="0">
                <a:solidFill>
                  <a:srgbClr val="000000"/>
                </a:solidFill>
              </a:rPr>
              <a:t>The reading you did (title/author)</a:t>
            </a:r>
          </a:p>
          <a:p>
            <a:pPr>
              <a:buFontTx/>
              <a:buChar char="-"/>
            </a:pPr>
            <a:r>
              <a:rPr lang="en-US" sz="1900" b="1" dirty="0">
                <a:solidFill>
                  <a:srgbClr val="000000"/>
                </a:solidFill>
              </a:rPr>
              <a:t>The date you completed it</a:t>
            </a:r>
          </a:p>
          <a:p>
            <a:pPr>
              <a:buFontTx/>
              <a:buChar char="-"/>
            </a:pPr>
            <a:r>
              <a:rPr lang="en-US" sz="1900" b="1" dirty="0">
                <a:solidFill>
                  <a:srgbClr val="000000"/>
                </a:solidFill>
              </a:rPr>
              <a:t>Your thoughts on your reading</a:t>
            </a:r>
          </a:p>
          <a:p>
            <a:pPr>
              <a:buFontTx/>
              <a:buChar char="-"/>
            </a:pPr>
            <a:r>
              <a:rPr lang="en-US" sz="1900" b="1" dirty="0">
                <a:solidFill>
                  <a:srgbClr val="000000"/>
                </a:solidFill>
              </a:rPr>
              <a:t>Write your name, year group and tutor on your log.</a:t>
            </a:r>
          </a:p>
          <a:p>
            <a:endParaRPr lang="en-GB" sz="1900" dirty="0">
              <a:solidFill>
                <a:srgbClr val="000000"/>
              </a:solidFill>
            </a:endParaRPr>
          </a:p>
        </p:txBody>
      </p:sp>
      <p:pic>
        <p:nvPicPr>
          <p:cNvPr id="1026" name="Picture 2" descr="Image result for rainbow template">
            <a:extLst>
              <a:ext uri="{FF2B5EF4-FFF2-40B4-BE49-F238E27FC236}">
                <a16:creationId xmlns:a16="http://schemas.microsoft.com/office/drawing/2014/main" id="{58E3EDF3-550A-493B-A5F1-679D9BFE43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1836" y="2837712"/>
            <a:ext cx="4289777"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9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9DB6-4E36-4EB0-931C-0DBC020FFAE9}"/>
              </a:ext>
            </a:extLst>
          </p:cNvPr>
          <p:cNvSpPr>
            <a:spLocks noGrp="1"/>
          </p:cNvSpPr>
          <p:nvPr>
            <p:ph type="title"/>
          </p:nvPr>
        </p:nvSpPr>
        <p:spPr>
          <a:xfrm>
            <a:off x="649224" y="629266"/>
            <a:ext cx="6422849" cy="1676603"/>
          </a:xfrm>
        </p:spPr>
        <p:txBody>
          <a:bodyPr vert="horz" lIns="91440" tIns="45720" rIns="91440" bIns="45720" rtlCol="0" anchor="ctr">
            <a:normAutofit/>
          </a:bodyPr>
          <a:lstStyle/>
          <a:p>
            <a:r>
              <a:rPr lang="en-US" dirty="0">
                <a:solidFill>
                  <a:srgbClr val="FF0000"/>
                </a:solidFill>
                <a:effectLst>
                  <a:glow rad="139700">
                    <a:schemeClr val="accent5">
                      <a:satMod val="175000"/>
                      <a:alpha val="40000"/>
                    </a:schemeClr>
                  </a:glow>
                </a:effectLst>
              </a:rPr>
              <a:t>Re</a:t>
            </a:r>
            <a:r>
              <a:rPr lang="en-US" dirty="0">
                <a:solidFill>
                  <a:srgbClr val="FFC000"/>
                </a:solidFill>
                <a:effectLst>
                  <a:glow rad="139700">
                    <a:schemeClr val="accent5">
                      <a:satMod val="175000"/>
                      <a:alpha val="40000"/>
                    </a:schemeClr>
                  </a:glow>
                </a:effectLst>
              </a:rPr>
              <a:t>ad </a:t>
            </a:r>
            <a:r>
              <a:rPr lang="en-US" dirty="0">
                <a:solidFill>
                  <a:srgbClr val="FFFF00"/>
                </a:solidFill>
                <a:effectLst>
                  <a:glow rad="139700">
                    <a:schemeClr val="accent5">
                      <a:satMod val="175000"/>
                      <a:alpha val="40000"/>
                    </a:schemeClr>
                  </a:glow>
                </a:effectLst>
              </a:rPr>
              <a:t>a R</a:t>
            </a:r>
            <a:r>
              <a:rPr lang="en-US" dirty="0">
                <a:solidFill>
                  <a:srgbClr val="00B050"/>
                </a:solidFill>
                <a:effectLst>
                  <a:glow rad="139700">
                    <a:schemeClr val="accent5">
                      <a:satMod val="175000"/>
                      <a:alpha val="40000"/>
                    </a:schemeClr>
                  </a:glow>
                </a:effectLst>
              </a:rPr>
              <a:t>ai</a:t>
            </a:r>
            <a:r>
              <a:rPr lang="en-US" dirty="0">
                <a:solidFill>
                  <a:srgbClr val="0070C0"/>
                </a:solidFill>
                <a:effectLst>
                  <a:glow rad="139700">
                    <a:schemeClr val="accent5">
                      <a:satMod val="175000"/>
                      <a:alpha val="40000"/>
                    </a:schemeClr>
                  </a:glow>
                </a:effectLst>
              </a:rPr>
              <a:t>nb</a:t>
            </a:r>
            <a:r>
              <a:rPr lang="en-US" dirty="0">
                <a:solidFill>
                  <a:srgbClr val="7030A0"/>
                </a:solidFill>
                <a:effectLst>
                  <a:glow rad="139700">
                    <a:schemeClr val="accent5">
                      <a:satMod val="175000"/>
                      <a:alpha val="40000"/>
                    </a:schemeClr>
                  </a:glow>
                </a:effectLst>
              </a:rPr>
              <a:t>o</a:t>
            </a:r>
            <a:r>
              <a:rPr lang="en-US" dirty="0">
                <a:solidFill>
                  <a:srgbClr val="CC0099"/>
                </a:solidFill>
                <a:effectLst>
                  <a:glow rad="139700">
                    <a:schemeClr val="accent5">
                      <a:satMod val="175000"/>
                      <a:alpha val="40000"/>
                    </a:schemeClr>
                  </a:glow>
                </a:effectLst>
              </a:rPr>
              <a:t>w </a:t>
            </a:r>
            <a:r>
              <a:rPr lang="en-US" dirty="0">
                <a:solidFill>
                  <a:srgbClr val="FF0000"/>
                </a:solidFill>
                <a:effectLst>
                  <a:glow rad="139700">
                    <a:schemeClr val="accent5">
                      <a:satMod val="175000"/>
                      <a:alpha val="40000"/>
                    </a:schemeClr>
                  </a:glow>
                </a:effectLst>
              </a:rPr>
              <a:t>Re</a:t>
            </a:r>
            <a:r>
              <a:rPr lang="en-US" dirty="0">
                <a:solidFill>
                  <a:srgbClr val="FFC000"/>
                </a:solidFill>
                <a:effectLst>
                  <a:glow rad="139700">
                    <a:schemeClr val="accent5">
                      <a:satMod val="175000"/>
                      <a:alpha val="40000"/>
                    </a:schemeClr>
                  </a:glow>
                </a:effectLst>
              </a:rPr>
              <a:t>ad</a:t>
            </a:r>
            <a:r>
              <a:rPr lang="en-US" dirty="0">
                <a:solidFill>
                  <a:srgbClr val="FFFF00"/>
                </a:solidFill>
                <a:effectLst>
                  <a:glow rad="139700">
                    <a:schemeClr val="accent5">
                      <a:satMod val="175000"/>
                      <a:alpha val="40000"/>
                    </a:schemeClr>
                  </a:glow>
                </a:effectLst>
              </a:rPr>
              <a:t>in</a:t>
            </a:r>
            <a:r>
              <a:rPr lang="en-US" dirty="0">
                <a:solidFill>
                  <a:srgbClr val="00B050"/>
                </a:solidFill>
                <a:effectLst>
                  <a:glow rad="139700">
                    <a:schemeClr val="accent5">
                      <a:satMod val="175000"/>
                      <a:alpha val="40000"/>
                    </a:schemeClr>
                  </a:glow>
                </a:effectLst>
              </a:rPr>
              <a:t>g</a:t>
            </a:r>
            <a:r>
              <a:rPr lang="en-US" dirty="0">
                <a:solidFill>
                  <a:srgbClr val="CC0099"/>
                </a:solidFill>
                <a:effectLst>
                  <a:glow rad="139700">
                    <a:schemeClr val="accent5">
                      <a:satMod val="175000"/>
                      <a:alpha val="40000"/>
                    </a:schemeClr>
                  </a:glow>
                </a:effectLst>
              </a:rPr>
              <a:t> </a:t>
            </a:r>
            <a:r>
              <a:rPr lang="en-US" dirty="0">
                <a:solidFill>
                  <a:srgbClr val="0070C0"/>
                </a:solidFill>
                <a:effectLst>
                  <a:glow rad="139700">
                    <a:schemeClr val="accent5">
                      <a:satMod val="175000"/>
                      <a:alpha val="40000"/>
                    </a:schemeClr>
                  </a:glow>
                </a:effectLst>
              </a:rPr>
              <a:t>Scr</a:t>
            </a:r>
            <a:r>
              <a:rPr lang="en-US" dirty="0">
                <a:solidFill>
                  <a:srgbClr val="7030A0"/>
                </a:solidFill>
                <a:effectLst>
                  <a:glow rad="139700">
                    <a:schemeClr val="accent5">
                      <a:satMod val="175000"/>
                      <a:alpha val="40000"/>
                    </a:schemeClr>
                  </a:glow>
                </a:effectLst>
              </a:rPr>
              <a:t>apb</a:t>
            </a:r>
            <a:r>
              <a:rPr lang="en-US" dirty="0">
                <a:solidFill>
                  <a:srgbClr val="CC0099"/>
                </a:solidFill>
                <a:effectLst>
                  <a:glow rad="139700">
                    <a:schemeClr val="accent5">
                      <a:satMod val="175000"/>
                      <a:alpha val="40000"/>
                    </a:schemeClr>
                  </a:glow>
                </a:effectLst>
              </a:rPr>
              <a:t>ook</a:t>
            </a:r>
            <a:endParaRPr lang="en-US" dirty="0"/>
          </a:p>
        </p:txBody>
      </p:sp>
      <p:sp>
        <p:nvSpPr>
          <p:cNvPr id="5" name="Rectangle 4">
            <a:extLst>
              <a:ext uri="{FF2B5EF4-FFF2-40B4-BE49-F238E27FC236}">
                <a16:creationId xmlns:a16="http://schemas.microsoft.com/office/drawing/2014/main" id="{476D19FC-0C77-422D-86F9-B2E4C4A16C6B}"/>
              </a:ext>
            </a:extLst>
          </p:cNvPr>
          <p:cNvSpPr/>
          <p:nvPr/>
        </p:nvSpPr>
        <p:spPr>
          <a:xfrm>
            <a:off x="484498" y="3273792"/>
            <a:ext cx="6422848" cy="1272209"/>
          </a:xfrm>
          <a:prstGeom prst="rect">
            <a:avLst/>
          </a:prstGeom>
          <a:ln>
            <a:solidFill>
              <a:srgbClr val="FFFF00"/>
            </a:solidFill>
          </a:ln>
        </p:spPr>
        <p:txBody>
          <a:bodyPr vert="horz" lIns="91440" tIns="45720" rIns="91440" bIns="45720" rtlCol="0">
            <a:normAutofit/>
          </a:bodyPr>
          <a:lstStyle/>
          <a:p>
            <a:pPr>
              <a:lnSpc>
                <a:spcPct val="90000"/>
              </a:lnSpc>
              <a:spcAft>
                <a:spcPts val="600"/>
              </a:spcAft>
            </a:pPr>
            <a:r>
              <a:rPr lang="en-US" sz="2000" b="1" dirty="0"/>
              <a:t>If you want to create a lasting memory of your reading you could create a digital or paper scrapbook of your reading rainbow. There are lots of ideas for scrapbooking on the internet.</a:t>
            </a:r>
          </a:p>
        </p:txBody>
      </p:sp>
      <p:sp>
        <p:nvSpPr>
          <p:cNvPr id="59" name="Rectangle 17">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35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624"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6391FDF-2BB7-4D70-806A-8C6886FB8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369" y="803049"/>
            <a:ext cx="1475249" cy="2470743"/>
          </a:xfrm>
          <a:prstGeom prst="rect">
            <a:avLst/>
          </a:prstGeom>
          <a:effectLst/>
        </p:spPr>
      </p:pic>
      <p:pic>
        <p:nvPicPr>
          <p:cNvPr id="6" name="Content Placeholder 5">
            <a:extLst>
              <a:ext uri="{FF2B5EF4-FFF2-40B4-BE49-F238E27FC236}">
                <a16:creationId xmlns:a16="http://schemas.microsoft.com/office/drawing/2014/main" id="{B0CE9FDF-6CD5-4780-8705-AC571BCC9C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5" r="7325" b="1"/>
          <a:stretch/>
        </p:blipFill>
        <p:spPr>
          <a:xfrm>
            <a:off x="8858064" y="3461344"/>
            <a:ext cx="2031866" cy="2438400"/>
          </a:xfrm>
          <a:prstGeom prst="rect">
            <a:avLst/>
          </a:prstGeom>
        </p:spPr>
      </p:pic>
    </p:spTree>
    <p:extLst>
      <p:ext uri="{BB962C8B-B14F-4D97-AF65-F5344CB8AC3E}">
        <p14:creationId xmlns:p14="http://schemas.microsoft.com/office/powerpoint/2010/main" val="8871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A4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489226" y="321732"/>
            <a:ext cx="6594189" cy="1625210"/>
          </a:xfrm>
        </p:spPr>
        <p:txBody>
          <a:bodyPr vert="horz" lIns="91440" tIns="45720" rIns="91440" bIns="45720" rtlCol="0" anchor="ctr">
            <a:normAutofit/>
          </a:bodyPr>
          <a:lstStyle/>
          <a:p>
            <a:r>
              <a:rPr lang="en-US" sz="4400" b="1" kern="1200" dirty="0">
                <a:solidFill>
                  <a:srgbClr val="FF0000"/>
                </a:solidFill>
                <a:latin typeface="+mj-lt"/>
                <a:ea typeface="+mj-ea"/>
                <a:cs typeface="+mj-cs"/>
              </a:rPr>
              <a:t>Red is for Life</a:t>
            </a:r>
          </a:p>
        </p:txBody>
      </p:sp>
      <p:pic>
        <p:nvPicPr>
          <p:cNvPr id="21" name="Picture Placeholder 5">
            <a:extLst>
              <a:ext uri="{FF2B5EF4-FFF2-40B4-BE49-F238E27FC236}">
                <a16:creationId xmlns:a16="http://schemas.microsoft.com/office/drawing/2014/main" id="{5BEC5BE5-8628-48E3-A693-1F5C1288A8A9}"/>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b="14119"/>
          <a:stretch/>
        </p:blipFill>
        <p:spPr>
          <a:xfrm>
            <a:off x="327546" y="2454903"/>
            <a:ext cx="3442801" cy="4080254"/>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7957973" y="763523"/>
            <a:ext cx="3511296" cy="5330952"/>
          </a:xfrm>
        </p:spPr>
        <p:txBody>
          <a:bodyPr vert="horz" lIns="91440" tIns="45720" rIns="91440" bIns="45720" rtlCol="0" anchor="ctr">
            <a:normAutofit/>
          </a:bodyPr>
          <a:lstStyle/>
          <a:p>
            <a:pPr indent="-228600">
              <a:buFont typeface="Arial" panose="020B0604020202020204" pitchFamily="34" charset="0"/>
              <a:buChar char="•"/>
            </a:pPr>
            <a:r>
              <a:rPr lang="en-US" sz="1900" dirty="0">
                <a:solidFill>
                  <a:srgbClr val="FFFFFF"/>
                </a:solidFill>
              </a:rPr>
              <a:t>Traditionally, the colour red in the rainbow represents life.</a:t>
            </a:r>
          </a:p>
          <a:p>
            <a:pPr indent="-228600">
              <a:buFont typeface="Arial" panose="020B0604020202020204" pitchFamily="34" charset="0"/>
              <a:buChar char="•"/>
            </a:pPr>
            <a:r>
              <a:rPr lang="en-US" sz="1900" dirty="0">
                <a:solidFill>
                  <a:srgbClr val="FFFFFF"/>
                </a:solidFill>
              </a:rPr>
              <a:t>Do you remember the first story that you were told? The first that made you see the world differently? The first that you read over and over again? </a:t>
            </a:r>
          </a:p>
          <a:p>
            <a:pPr indent="-228600">
              <a:buFont typeface="Arial" panose="020B0604020202020204" pitchFamily="34" charset="0"/>
              <a:buChar char="•"/>
            </a:pPr>
            <a:r>
              <a:rPr lang="en-US" sz="1900" b="1" dirty="0">
                <a:solidFill>
                  <a:srgbClr val="FFFFFF"/>
                </a:solidFill>
              </a:rPr>
              <a:t>The Red Reading Challenge is to re-read some of your own childhood favourites or talk to family and friends about books that they read as children.</a:t>
            </a:r>
          </a:p>
          <a:p>
            <a:pPr indent="-228600">
              <a:buFont typeface="Arial" panose="020B0604020202020204" pitchFamily="34" charset="0"/>
              <a:buChar char="•"/>
            </a:pPr>
            <a:r>
              <a:rPr lang="en-US" sz="1900" b="1" dirty="0">
                <a:solidFill>
                  <a:srgbClr val="FFFFFF"/>
                </a:solidFill>
              </a:rPr>
              <a:t>Click on the picture of the </a:t>
            </a:r>
            <a:r>
              <a:rPr lang="en-US" sz="1900" b="1" dirty="0" err="1">
                <a:solidFill>
                  <a:srgbClr val="FFFFFF"/>
                </a:solidFill>
              </a:rPr>
              <a:t>Mr</a:t>
            </a:r>
            <a:r>
              <a:rPr lang="en-US" sz="1900" b="1" dirty="0">
                <a:solidFill>
                  <a:srgbClr val="FFFFFF"/>
                </a:solidFill>
              </a:rPr>
              <a:t> Men to listen and watch some of their stories.</a:t>
            </a:r>
          </a:p>
        </p:txBody>
      </p:sp>
      <p:pic>
        <p:nvPicPr>
          <p:cNvPr id="1026" name="Picture 2" descr="About Us">
            <a:hlinkClick r:id="rId5"/>
            <a:extLst>
              <a:ext uri="{FF2B5EF4-FFF2-40B4-BE49-F238E27FC236}">
                <a16:creationId xmlns:a16="http://schemas.microsoft.com/office/drawing/2014/main" id="{40A09130-AAA5-AAB4-5BA1-F3BFB9E78B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2224" y="3186113"/>
            <a:ext cx="37147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a:extLst>
              <a:ext uri="{FF2B5EF4-FFF2-40B4-BE49-F238E27FC236}">
                <a16:creationId xmlns:a16="http://schemas.microsoft.com/office/drawing/2014/main" id="{15D40EDD-B8A5-12E7-3204-9455719D111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43600" y="3276600"/>
            <a:ext cx="304800" cy="304800"/>
          </a:xfrm>
          <a:prstGeom prst="rect">
            <a:avLst/>
          </a:prstGeom>
        </p:spPr>
      </p:pic>
      <p:sp>
        <p:nvSpPr>
          <p:cNvPr id="8" name="TextBox 7">
            <a:extLst>
              <a:ext uri="{FF2B5EF4-FFF2-40B4-BE49-F238E27FC236}">
                <a16:creationId xmlns:a16="http://schemas.microsoft.com/office/drawing/2014/main" id="{E5E81CC3-57BB-4C78-92F7-FFDADBC7D7E4}"/>
              </a:ext>
            </a:extLst>
          </p:cNvPr>
          <p:cNvSpPr txBox="1"/>
          <p:nvPr/>
        </p:nvSpPr>
        <p:spPr>
          <a:xfrm>
            <a:off x="4081463" y="4614863"/>
            <a:ext cx="3304390" cy="646331"/>
          </a:xfrm>
          <a:prstGeom prst="rect">
            <a:avLst/>
          </a:prstGeom>
          <a:noFill/>
        </p:spPr>
        <p:txBody>
          <a:bodyPr wrap="square" rtlCol="0">
            <a:spAutoFit/>
          </a:bodyPr>
          <a:lstStyle/>
          <a:p>
            <a:r>
              <a:rPr lang="en-GB" dirty="0">
                <a:highlight>
                  <a:srgbClr val="FFFF00"/>
                </a:highlight>
              </a:rPr>
              <a:t>Click on the picture of The Mr Men to listen to their stories.</a:t>
            </a:r>
          </a:p>
        </p:txBody>
      </p:sp>
    </p:spTree>
    <p:extLst>
      <p:ext uri="{BB962C8B-B14F-4D97-AF65-F5344CB8AC3E}">
        <p14:creationId xmlns:p14="http://schemas.microsoft.com/office/powerpoint/2010/main" val="3273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b="1" dirty="0">
                <a:solidFill>
                  <a:srgbClr val="FFC000"/>
                </a:solidFill>
              </a:rPr>
              <a:t>Orange  is for Healing</a:t>
            </a:r>
          </a:p>
        </p:txBody>
      </p:sp>
      <p:sp>
        <p:nvSpPr>
          <p:cNvPr id="2" name="Rectangle 1">
            <a:extLst>
              <a:ext uri="{FF2B5EF4-FFF2-40B4-BE49-F238E27FC236}">
                <a16:creationId xmlns:a16="http://schemas.microsoft.com/office/drawing/2014/main" id="{906DCBEB-1888-4FCB-A763-8C5A3513BB9D}"/>
              </a:ext>
            </a:extLst>
          </p:cNvPr>
          <p:cNvSpPr/>
          <p:nvPr/>
        </p:nvSpPr>
        <p:spPr>
          <a:xfrm>
            <a:off x="4255818" y="2314807"/>
            <a:ext cx="6586489" cy="3785419"/>
          </a:xfrm>
          <a:prstGeom prst="rect">
            <a:avLst/>
          </a:prstGeom>
          <a:ln>
            <a:solidFill>
              <a:srgbClr val="FFC000"/>
            </a:solidFill>
          </a:ln>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b="1" dirty="0"/>
              <a:t>Traditionally, the colour orange in the rainbow is a reminder of the importance of healing.</a:t>
            </a:r>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r>
              <a:rPr lang="en-US" sz="1400" b="1" dirty="0"/>
              <a:t>The Orange Reading Challenge is to find and read the lyrics to a song about healing.</a:t>
            </a:r>
          </a:p>
          <a:p>
            <a:pPr>
              <a:lnSpc>
                <a:spcPct val="90000"/>
              </a:lnSpc>
              <a:spcAft>
                <a:spcPts val="600"/>
              </a:spcAft>
            </a:pPr>
            <a:r>
              <a:rPr lang="en-US" sz="1400" b="1" dirty="0"/>
              <a:t>You may want to go even further and create your own playlist for well-being.</a:t>
            </a:r>
          </a:p>
          <a:p>
            <a:pPr>
              <a:lnSpc>
                <a:spcPct val="90000"/>
              </a:lnSpc>
              <a:spcAft>
                <a:spcPts val="600"/>
              </a:spcAft>
            </a:pPr>
            <a:endParaRPr lang="en-US" sz="1400" b="1" dirty="0"/>
          </a:p>
          <a:p>
            <a:pPr>
              <a:lnSpc>
                <a:spcPct val="90000"/>
              </a:lnSpc>
              <a:spcAft>
                <a:spcPts val="600"/>
              </a:spcAft>
            </a:pPr>
            <a:r>
              <a:rPr lang="en-US" sz="1400" b="1" dirty="0"/>
              <a:t>Here is a link to a website that has some ideas: </a:t>
            </a:r>
            <a:r>
              <a:rPr lang="en-US" sz="1400" b="1" dirty="0">
                <a:hlinkClick r:id="rId2"/>
              </a:rPr>
              <a:t>https://middermusic.com/songs-about-healing/</a:t>
            </a:r>
            <a:endParaRPr lang="en-US" sz="1400" b="1" dirty="0"/>
          </a:p>
          <a:p>
            <a:pPr>
              <a:lnSpc>
                <a:spcPct val="90000"/>
              </a:lnSpc>
              <a:spcAft>
                <a:spcPts val="600"/>
              </a:spcAft>
            </a:pPr>
            <a:endParaRPr lang="en-US" sz="1400" b="1" dirty="0"/>
          </a:p>
        </p:txBody>
      </p:sp>
      <p:cxnSp>
        <p:nvCxnSpPr>
          <p:cNvPr id="20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DE7F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7262E1E-5D66-5A55-A5D6-DF7A70FD3B59}"/>
              </a:ext>
            </a:extLst>
          </p:cNvPr>
          <p:cNvPicPr>
            <a:picLocks noChangeAspect="1"/>
          </p:cNvPicPr>
          <p:nvPr/>
        </p:nvPicPr>
        <p:blipFill rotWithShape="1">
          <a:blip r:embed="rId3"/>
          <a:srcRect l="2130" t="24236" r="62685" b="21320"/>
          <a:stretch/>
        </p:blipFill>
        <p:spPr>
          <a:xfrm>
            <a:off x="452437" y="1562100"/>
            <a:ext cx="3619501" cy="3733800"/>
          </a:xfrm>
          <a:prstGeom prst="rect">
            <a:avLst/>
          </a:prstGeom>
        </p:spPr>
      </p:pic>
    </p:spTree>
    <p:extLst>
      <p:ext uri="{BB962C8B-B14F-4D97-AF65-F5344CB8AC3E}">
        <p14:creationId xmlns:p14="http://schemas.microsoft.com/office/powerpoint/2010/main" val="411831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5400" b="1" dirty="0">
                <a:solidFill>
                  <a:srgbClr val="FFFF00"/>
                </a:solidFill>
                <a:highlight>
                  <a:srgbClr val="C0C0C0"/>
                </a:highlight>
              </a:rPr>
              <a:t>Yellow is for the Sun</a:t>
            </a:r>
          </a:p>
        </p:txBody>
      </p:sp>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587988" y="2620641"/>
            <a:ext cx="5837750" cy="3023702"/>
          </a:xfrm>
          <a:ln>
            <a:solidFill>
              <a:srgbClr val="FFFF00"/>
            </a:solidFill>
          </a:ln>
        </p:spPr>
        <p:txBody>
          <a:bodyPr vert="horz" lIns="91440" tIns="45720" rIns="91440" bIns="45720" rtlCol="0" anchor="ctr">
            <a:normAutofit/>
          </a:bodyPr>
          <a:lstStyle/>
          <a:p>
            <a:r>
              <a:rPr lang="en-US" sz="2000" b="1" dirty="0"/>
              <a:t>Traditionally, the colour yellow in the rainbow is simply a symbol of the sun.</a:t>
            </a:r>
          </a:p>
          <a:p>
            <a:r>
              <a:rPr lang="en-US" sz="2000" b="1" dirty="0"/>
              <a:t>The Yellow Reading Challenge is to take a photo of yourself reading in the summer sunshine.</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955B4125-0E6B-46BF-834F-C4A1069955B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8382"/>
          <a:stretch/>
        </p:blipFill>
        <p:spPr>
          <a:xfrm>
            <a:off x="7421373" y="627954"/>
            <a:ext cx="4235516" cy="5353373"/>
          </a:xfrm>
          <a:prstGeom prst="rect">
            <a:avLst/>
          </a:prstGeom>
        </p:spPr>
      </p:pic>
      <p:sp>
        <p:nvSpPr>
          <p:cNvPr id="25" name="Rectangle 2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248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57270EF5-9877-4CEA-94B6-C5FDD9794CFF}"/>
              </a:ext>
            </a:extLst>
          </p:cNvPr>
          <p:cNvSpPr>
            <a:spLocks noGrp="1"/>
          </p:cNvSpPr>
          <p:nvPr>
            <p:ph type="title"/>
          </p:nvPr>
        </p:nvSpPr>
        <p:spPr>
          <a:xfrm>
            <a:off x="581646" y="349664"/>
            <a:ext cx="5845571" cy="1638377"/>
          </a:xfrm>
        </p:spPr>
        <p:txBody>
          <a:bodyPr vert="horz" lIns="91440" tIns="45720" rIns="91440" bIns="45720" rtlCol="0" anchor="b">
            <a:normAutofit/>
          </a:bodyPr>
          <a:lstStyle/>
          <a:p>
            <a:r>
              <a:rPr lang="en-US" sz="4800" b="1" dirty="0">
                <a:solidFill>
                  <a:srgbClr val="00B050"/>
                </a:solidFill>
              </a:rPr>
              <a:t>Green is for Nature</a:t>
            </a:r>
          </a:p>
        </p:txBody>
      </p:sp>
      <p:sp>
        <p:nvSpPr>
          <p:cNvPr id="4" name="Text Placeholder 3">
            <a:extLst>
              <a:ext uri="{FF2B5EF4-FFF2-40B4-BE49-F238E27FC236}">
                <a16:creationId xmlns:a16="http://schemas.microsoft.com/office/drawing/2014/main" id="{B930F73C-D42F-41AE-816F-414E57B833F8}"/>
              </a:ext>
            </a:extLst>
          </p:cNvPr>
          <p:cNvSpPr>
            <a:spLocks noGrp="1"/>
          </p:cNvSpPr>
          <p:nvPr>
            <p:ph type="body" sz="half" idx="2"/>
          </p:nvPr>
        </p:nvSpPr>
        <p:spPr>
          <a:xfrm>
            <a:off x="587988" y="2620641"/>
            <a:ext cx="5837750" cy="3023702"/>
          </a:xfrm>
        </p:spPr>
        <p:txBody>
          <a:bodyPr vert="horz" lIns="91440" tIns="45720" rIns="91440" bIns="45720" rtlCol="0" anchor="ctr">
            <a:normAutofit/>
          </a:bodyPr>
          <a:lstStyle/>
          <a:p>
            <a:pPr indent="-228600">
              <a:buFont typeface="Arial" panose="020B0604020202020204" pitchFamily="34" charset="0"/>
              <a:buChar char="•"/>
            </a:pPr>
            <a:r>
              <a:rPr lang="en-US" sz="1900" b="1" dirty="0"/>
              <a:t>Traditionally, the colour green in the rainbow is a reminder of the power, beauty and importance of nature.</a:t>
            </a:r>
          </a:p>
          <a:p>
            <a:pPr indent="-228600">
              <a:buFont typeface="Arial" panose="020B0604020202020204" pitchFamily="34" charset="0"/>
              <a:buChar char="•"/>
            </a:pPr>
            <a:r>
              <a:rPr lang="en-US" sz="1900" b="1" dirty="0"/>
              <a:t>The Green Reading Challenge is to read a fiction, non-fiction or poetry collection about the environment.</a:t>
            </a:r>
          </a:p>
          <a:p>
            <a:pPr indent="-228600">
              <a:buFont typeface="Arial" panose="020B0604020202020204" pitchFamily="34" charset="0"/>
              <a:buChar char="•"/>
            </a:pPr>
            <a:endParaRPr lang="en-US" sz="1900" b="1" dirty="0"/>
          </a:p>
          <a:p>
            <a:pPr indent="-228600">
              <a:buFont typeface="Arial" panose="020B0604020202020204" pitchFamily="34" charset="0"/>
              <a:buChar char="•"/>
            </a:pPr>
            <a:r>
              <a:rPr lang="en-US" sz="1900" dirty="0"/>
              <a:t>Google ‘eco books for teens uk’ for lots of choices of books to read or choose one from of our recommendations. </a:t>
            </a:r>
          </a:p>
          <a:p>
            <a:pPr indent="-228600">
              <a:buFont typeface="Arial" panose="020B0604020202020204" pitchFamily="34" charset="0"/>
              <a:buChar char="•"/>
            </a:pPr>
            <a:endParaRPr lang="en-US" sz="1900" dirty="0"/>
          </a:p>
        </p:txBody>
      </p:sp>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a:extLst>
              <a:ext uri="{FF2B5EF4-FFF2-40B4-BE49-F238E27FC236}">
                <a16:creationId xmlns:a16="http://schemas.microsoft.com/office/drawing/2014/main" id="{AC48163D-977C-4D71-A522-744F6A0446F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12789"/>
          <a:stretch/>
        </p:blipFill>
        <p:spPr>
          <a:xfrm>
            <a:off x="6329846" y="428117"/>
            <a:ext cx="1599647" cy="2021833"/>
          </a:xfrm>
          <a:prstGeom prst="rect">
            <a:avLst/>
          </a:prstGeom>
        </p:spPr>
      </p:pic>
      <p:sp>
        <p:nvSpPr>
          <p:cNvPr id="42" name="Rectangle 41">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C530FCE-E69E-46D8-BCF3-53602CB9449B}"/>
              </a:ext>
            </a:extLst>
          </p:cNvPr>
          <p:cNvSpPr/>
          <p:nvPr/>
        </p:nvSpPr>
        <p:spPr>
          <a:xfrm>
            <a:off x="6266203" y="2399854"/>
            <a:ext cx="4647368" cy="3693319"/>
          </a:xfrm>
          <a:prstGeom prst="rect">
            <a:avLst/>
          </a:prstGeom>
          <a:solidFill>
            <a:srgbClr val="92D050"/>
          </a:solidFill>
        </p:spPr>
        <p:txBody>
          <a:bodyPr wrap="square">
            <a:spAutoFit/>
          </a:bodyPr>
          <a:lstStyle/>
          <a:p>
            <a:r>
              <a:rPr lang="en-US" b="1" dirty="0">
                <a:effectLst/>
              </a:rPr>
              <a:t>Anthony McGowan is a multi-award-winning author of books for adults, teenagers and younger children. He has a life-long obsession with the natural world, and has travelled widely to study and observe it. He has also written feature articles and travel journalism for The Times, Guardian, Daily Telegraph, Evening Standard and Mail on Sunday. In Year 7 your will read </a:t>
            </a:r>
            <a:r>
              <a:rPr lang="en-US" b="1" dirty="0"/>
              <a:t>his </a:t>
            </a:r>
            <a:r>
              <a:rPr lang="en-US" b="1" dirty="0">
                <a:effectLst/>
              </a:rPr>
              <a:t>book ‘Lark’ as part of your tutor time reading. ‘Lark’ is the fourth in the ‘Brock’ series. It won the 2020 Carnegie Award</a:t>
            </a:r>
            <a:r>
              <a:rPr lang="en-US" b="1" dirty="0">
                <a:solidFill>
                  <a:srgbClr val="767676"/>
                </a:solidFill>
                <a:effectLst/>
              </a:rPr>
              <a:t>.</a:t>
            </a:r>
          </a:p>
          <a:p>
            <a:r>
              <a:rPr lang="en-US" b="1" dirty="0">
                <a:solidFill>
                  <a:srgbClr val="767676"/>
                </a:solidFill>
              </a:rPr>
              <a:t>Why not read one of his other books for your Green Challenge. Don’t read Lark!</a:t>
            </a:r>
            <a:endParaRPr lang="en-GB" b="1" dirty="0"/>
          </a:p>
        </p:txBody>
      </p:sp>
      <p:pic>
        <p:nvPicPr>
          <p:cNvPr id="11" name="Picture 10">
            <a:extLst>
              <a:ext uri="{FF2B5EF4-FFF2-40B4-BE49-F238E27FC236}">
                <a16:creationId xmlns:a16="http://schemas.microsoft.com/office/drawing/2014/main" id="{78D47BD7-30B5-4F56-A283-AD5BDF493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878" y="4573810"/>
            <a:ext cx="1181122" cy="1800491"/>
          </a:xfrm>
          <a:prstGeom prst="rect">
            <a:avLst/>
          </a:prstGeom>
        </p:spPr>
      </p:pic>
      <p:sp>
        <p:nvSpPr>
          <p:cNvPr id="13" name="Rectangle 12">
            <a:extLst>
              <a:ext uri="{FF2B5EF4-FFF2-40B4-BE49-F238E27FC236}">
                <a16:creationId xmlns:a16="http://schemas.microsoft.com/office/drawing/2014/main" id="{AA6A807A-A86C-4671-86C9-360A98CD6388}"/>
              </a:ext>
            </a:extLst>
          </p:cNvPr>
          <p:cNvSpPr/>
          <p:nvPr/>
        </p:nvSpPr>
        <p:spPr>
          <a:xfrm>
            <a:off x="7901918" y="751835"/>
            <a:ext cx="6217920" cy="1477328"/>
          </a:xfrm>
          <a:prstGeom prst="rect">
            <a:avLst/>
          </a:prstGeom>
          <a:solidFill>
            <a:srgbClr val="92D050"/>
          </a:solidFill>
        </p:spPr>
        <p:txBody>
          <a:bodyPr wrap="square">
            <a:spAutoFit/>
          </a:bodyPr>
          <a:lstStyle/>
          <a:p>
            <a:r>
              <a:rPr lang="en-US" b="1" dirty="0">
                <a:effectLst/>
              </a:rPr>
              <a:t>Greta Thunberg is a Swedish environmental </a:t>
            </a:r>
          </a:p>
          <a:p>
            <a:r>
              <a:rPr lang="en-US" b="1" dirty="0">
                <a:effectLst/>
              </a:rPr>
              <a:t>activist who has gained international</a:t>
            </a:r>
          </a:p>
          <a:p>
            <a:r>
              <a:rPr lang="en-US" b="1" dirty="0">
                <a:effectLst/>
              </a:rPr>
              <a:t> recognition for promoting the view that</a:t>
            </a:r>
          </a:p>
          <a:p>
            <a:r>
              <a:rPr lang="en-US" b="1" dirty="0">
                <a:effectLst/>
              </a:rPr>
              <a:t> humanity is facing an existential crisis</a:t>
            </a:r>
          </a:p>
          <a:p>
            <a:r>
              <a:rPr lang="en-US" b="1" dirty="0">
                <a:effectLst/>
              </a:rPr>
              <a:t> arising from climate change.</a:t>
            </a:r>
          </a:p>
        </p:txBody>
      </p:sp>
    </p:spTree>
    <p:extLst>
      <p:ext uri="{BB962C8B-B14F-4D97-AF65-F5344CB8AC3E}">
        <p14:creationId xmlns:p14="http://schemas.microsoft.com/office/powerpoint/2010/main" val="1909644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C9A6722625584DA1C239B1CC182D0C" ma:contentTypeVersion="10" ma:contentTypeDescription="Create a new document." ma:contentTypeScope="" ma:versionID="466ce324493893b89dd4f78cff5ebb06">
  <xsd:schema xmlns:xsd="http://www.w3.org/2001/XMLSchema" xmlns:xs="http://www.w3.org/2001/XMLSchema" xmlns:p="http://schemas.microsoft.com/office/2006/metadata/properties" xmlns:ns3="9510086a-7686-40ed-9219-2ed5a78d6950" targetNamespace="http://schemas.microsoft.com/office/2006/metadata/properties" ma:root="true" ma:fieldsID="98418b201d0036cd64dc79ccc92e1329" ns3:_="">
    <xsd:import namespace="9510086a-7686-40ed-9219-2ed5a78d695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10086a-7686-40ed-9219-2ed5a78d69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2F4C69-4D24-42A8-B6DD-603EDAD137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10086a-7686-40ed-9219-2ed5a78d6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DBE327-E3A9-45B2-A02E-EC40157FC7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14F83AD-86A2-4E58-A749-79A98BDA9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TotalTime>
  <Words>2314</Words>
  <Application>Microsoft Office PowerPoint</Application>
  <PresentationFormat>Widescreen</PresentationFormat>
  <Paragraphs>156</Paragraphs>
  <Slides>22</Slides>
  <Notes>0</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Read a Rainbow</vt:lpstr>
      <vt:lpstr>Read a Rainbow</vt:lpstr>
      <vt:lpstr>Read a Rainbow</vt:lpstr>
      <vt:lpstr>Read a Rainbow Reading Log</vt:lpstr>
      <vt:lpstr>Read a Rainbow Reading Scrapbook</vt:lpstr>
      <vt:lpstr>Red is for Life</vt:lpstr>
      <vt:lpstr>Orange  is for Healing</vt:lpstr>
      <vt:lpstr>Yellow is for the Sun</vt:lpstr>
      <vt:lpstr>Green is for Nature</vt:lpstr>
      <vt:lpstr>Blue is for Art</vt:lpstr>
      <vt:lpstr>Indigo is for Harmony</vt:lpstr>
      <vt:lpstr>Violet is for Spirit</vt:lpstr>
      <vt:lpstr>Congratulations! You have completed your Read a Rainbow Summer Reading Challenge.</vt:lpstr>
      <vt:lpstr>Read a Rainbow 2020 Winner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 a Rainbow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a Rainbow</dc:title>
  <dc:creator>Emma Tribe</dc:creator>
  <cp:lastModifiedBy>Emma Tribe</cp:lastModifiedBy>
  <cp:revision>44</cp:revision>
  <dcterms:created xsi:type="dcterms:W3CDTF">2020-07-07T11:46:23Z</dcterms:created>
  <dcterms:modified xsi:type="dcterms:W3CDTF">2025-06-18T08:07:07Z</dcterms:modified>
</cp:coreProperties>
</file>